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7" r:id="rId5"/>
    <p:sldId id="258" r:id="rId6"/>
    <p:sldId id="276" r:id="rId7"/>
    <p:sldId id="286" r:id="rId8"/>
    <p:sldId id="272" r:id="rId9"/>
    <p:sldId id="277" r:id="rId10"/>
    <p:sldId id="279" r:id="rId11"/>
    <p:sldId id="280" r:id="rId12"/>
    <p:sldId id="281" r:id="rId13"/>
    <p:sldId id="282" r:id="rId14"/>
    <p:sldId id="283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70DB5A-BED1-A15D-D838-399DF5A26A5A}" name="Nneka Ekwuozor" initials="NE" userId="S::nekwuozor@ifc.org::e3dbf059-9150-440e-9c2d-280bc62514f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neka Ekwuozor" initials="NE" lastIdx="3" clrIdx="0">
    <p:extLst>
      <p:ext uri="{19B8F6BF-5375-455C-9EA6-DF929625EA0E}">
        <p15:presenceInfo xmlns:p15="http://schemas.microsoft.com/office/powerpoint/2012/main" userId="a02b49e973d625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 autoAdjust="0"/>
    <p:restoredTop sz="93425" autoAdjust="0"/>
  </p:normalViewPr>
  <p:slideViewPr>
    <p:cSldViewPr snapToGrid="0">
      <p:cViewPr varScale="1">
        <p:scale>
          <a:sx n="83" d="100"/>
          <a:sy n="83" d="100"/>
        </p:scale>
        <p:origin x="282" y="6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4T17:51:56.435" idx="3">
    <p:pos x="10" y="10"/>
    <p:text>Should the slides have the PEBEC emblem in this case as it is a template designed for the states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278DF-637E-40A4-A2DF-E0174B210B8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07C243-125C-49A4-BDA2-A6914CE681E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600" b="1" i="0" u="none" dirty="0">
              <a:solidFill>
                <a:schemeClr val="tx1"/>
              </a:solidFill>
              <a:latin typeface="Albertus Medium" panose="020E0602030304020304" pitchFamily="34" charset="0"/>
            </a:rPr>
            <a:t>Improved efficiency in property registration &amp; sustainability of land-based investments</a:t>
          </a:r>
          <a:endParaRPr lang="en-US" sz="1600" b="1" dirty="0">
            <a:solidFill>
              <a:schemeClr val="tx1"/>
            </a:solidFill>
            <a:latin typeface="Albertus Medium" panose="020E0602030304020304" pitchFamily="34" charset="0"/>
          </a:endParaRPr>
        </a:p>
      </dgm:t>
    </dgm:pt>
    <dgm:pt modelId="{7F518149-9209-4A24-AFD1-BF5138BEA97B}" type="parTrans" cxnId="{D3E4B7CB-9251-40FE-96AC-A6954C670124}">
      <dgm:prSet/>
      <dgm:spPr/>
      <dgm:t>
        <a:bodyPr/>
        <a:lstStyle/>
        <a:p>
          <a:endParaRPr lang="en-US"/>
        </a:p>
      </dgm:t>
    </dgm:pt>
    <dgm:pt modelId="{458699BB-F969-4E01-B622-9B94563E29DA}" type="sibTrans" cxnId="{D3E4B7CB-9251-40FE-96AC-A6954C670124}">
      <dgm:prSet/>
      <dgm:spPr/>
      <dgm:t>
        <a:bodyPr/>
        <a:lstStyle/>
        <a:p>
          <a:endParaRPr lang="en-US"/>
        </a:p>
      </dgm:t>
    </dgm:pt>
    <dgm:pt modelId="{5E7C99B9-571C-4ECF-A8C3-CD7E6FEEEB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u="none" dirty="0" smtClean="0">
              <a:solidFill>
                <a:schemeClr val="tx1"/>
              </a:solidFill>
              <a:latin typeface="Albertus Medium" panose="020E0602030304020304" pitchFamily="34" charset="0"/>
            </a:rPr>
            <a:t>Development of an Effective PPP Framework</a:t>
          </a:r>
          <a:endParaRPr lang="en-US" sz="1600" b="1" dirty="0">
            <a:solidFill>
              <a:schemeClr val="tx1"/>
            </a:solidFill>
            <a:latin typeface="Albertus Medium" panose="020E0602030304020304" pitchFamily="34" charset="0"/>
          </a:endParaRPr>
        </a:p>
      </dgm:t>
    </dgm:pt>
    <dgm:pt modelId="{E05F97D1-5B5B-411F-9187-0A9E8FA237B8}" type="parTrans" cxnId="{2ABA3373-2369-42C9-98D0-08218B311FEB}">
      <dgm:prSet/>
      <dgm:spPr/>
      <dgm:t>
        <a:bodyPr/>
        <a:lstStyle/>
        <a:p>
          <a:endParaRPr lang="en-US"/>
        </a:p>
      </dgm:t>
    </dgm:pt>
    <dgm:pt modelId="{DEECB316-86C7-4CCA-93CC-E9028EE191E7}" type="sibTrans" cxnId="{2ABA3373-2369-42C9-98D0-08218B311FEB}">
      <dgm:prSet/>
      <dgm:spPr/>
      <dgm:t>
        <a:bodyPr/>
        <a:lstStyle/>
        <a:p>
          <a:endParaRPr lang="en-US"/>
        </a:p>
      </dgm:t>
    </dgm:pt>
    <dgm:pt modelId="{03C792FD-C7A1-4E5A-8DFB-968EDB1CF7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u="none" dirty="0">
              <a:solidFill>
                <a:schemeClr val="tx1"/>
              </a:solidFill>
              <a:latin typeface="Albertus Medium" panose="020E0602030304020304" pitchFamily="34" charset="0"/>
            </a:rPr>
            <a:t>Improved regulatory framework for fiber-optic infrastructure</a:t>
          </a:r>
          <a:endParaRPr lang="en-US" sz="1600" b="1" dirty="0">
            <a:solidFill>
              <a:schemeClr val="tx1"/>
            </a:solidFill>
            <a:latin typeface="Albertus Medium" panose="020E0602030304020304" pitchFamily="34" charset="0"/>
          </a:endParaRPr>
        </a:p>
      </dgm:t>
    </dgm:pt>
    <dgm:pt modelId="{8EA1931B-A085-408C-9112-42891FADA6F9}" type="parTrans" cxnId="{BE6E8CEE-44C0-431D-9301-2E57A65F01EA}">
      <dgm:prSet/>
      <dgm:spPr/>
      <dgm:t>
        <a:bodyPr/>
        <a:lstStyle/>
        <a:p>
          <a:endParaRPr lang="en-US"/>
        </a:p>
      </dgm:t>
    </dgm:pt>
    <dgm:pt modelId="{324F10BA-81D2-4E18-818C-E2AEC2A55AEC}" type="sibTrans" cxnId="{BE6E8CEE-44C0-431D-9301-2E57A65F01EA}">
      <dgm:prSet/>
      <dgm:spPr/>
      <dgm:t>
        <a:bodyPr/>
        <a:lstStyle/>
        <a:p>
          <a:endParaRPr lang="en-US"/>
        </a:p>
      </dgm:t>
    </dgm:pt>
    <dgm:pt modelId="{FD052FA6-4140-4964-9852-FAB147FEE9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u="none" dirty="0" smtClean="0">
              <a:solidFill>
                <a:schemeClr val="tx1"/>
              </a:solidFill>
              <a:latin typeface="Albertus Medium" panose="020E0602030304020304" pitchFamily="34" charset="0"/>
            </a:rPr>
            <a:t>Improved Investment Promotion Environment</a:t>
          </a:r>
          <a:endParaRPr lang="en-US" sz="1600" b="1" dirty="0">
            <a:solidFill>
              <a:schemeClr val="tx1"/>
            </a:solidFill>
            <a:latin typeface="Albertus Medium" panose="020E0602030304020304" pitchFamily="34" charset="0"/>
          </a:endParaRPr>
        </a:p>
      </dgm:t>
    </dgm:pt>
    <dgm:pt modelId="{79F28920-F406-424B-A915-28582ACDE68B}" type="parTrans" cxnId="{4CCB2404-D9AF-4814-9109-CB8F51B4EA48}">
      <dgm:prSet/>
      <dgm:spPr/>
      <dgm:t>
        <a:bodyPr/>
        <a:lstStyle/>
        <a:p>
          <a:endParaRPr lang="en-US"/>
        </a:p>
      </dgm:t>
    </dgm:pt>
    <dgm:pt modelId="{499A5D5A-F9B5-4ACE-9BCF-87522A902901}" type="sibTrans" cxnId="{4CCB2404-D9AF-4814-9109-CB8F51B4EA48}">
      <dgm:prSet/>
      <dgm:spPr/>
      <dgm:t>
        <a:bodyPr/>
        <a:lstStyle/>
        <a:p>
          <a:endParaRPr lang="en-US"/>
        </a:p>
      </dgm:t>
    </dgm:pt>
    <dgm:pt modelId="{0ABE82A6-9AD0-4DF2-9EC3-791A2225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u="none" dirty="0" smtClean="0">
              <a:solidFill>
                <a:schemeClr val="tx1"/>
              </a:solidFill>
              <a:latin typeface="Albertus Medium" panose="020E0602030304020304" pitchFamily="34" charset="0"/>
            </a:rPr>
            <a:t>Increased Transparency of Official Fees and Procedures</a:t>
          </a:r>
          <a:endParaRPr lang="en-US" sz="1600" b="1" dirty="0">
            <a:solidFill>
              <a:schemeClr val="tx1"/>
            </a:solidFill>
            <a:latin typeface="Albertus Medium" panose="020E0602030304020304" pitchFamily="34" charset="0"/>
          </a:endParaRPr>
        </a:p>
      </dgm:t>
    </dgm:pt>
    <dgm:pt modelId="{8D253968-2A60-42A5-8A82-E8756B492490}" type="sibTrans" cxnId="{59DD1206-8C38-45B9-A577-10025550246F}">
      <dgm:prSet/>
      <dgm:spPr/>
      <dgm:t>
        <a:bodyPr/>
        <a:lstStyle/>
        <a:p>
          <a:endParaRPr lang="en-US"/>
        </a:p>
      </dgm:t>
    </dgm:pt>
    <dgm:pt modelId="{D6D84A0C-19E0-42C5-80AC-E8214C0CE4CB}" type="parTrans" cxnId="{59DD1206-8C38-45B9-A577-10025550246F}">
      <dgm:prSet/>
      <dgm:spPr/>
      <dgm:t>
        <a:bodyPr/>
        <a:lstStyle/>
        <a:p>
          <a:endParaRPr lang="en-US"/>
        </a:p>
      </dgm:t>
    </dgm:pt>
    <dgm:pt modelId="{1B5870F5-F21D-456D-A584-350507DCE0CB}" type="pres">
      <dgm:prSet presAssocID="{38C278DF-637E-40A4-A2DF-E0174B210B8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4D7A5-FD0B-4825-BE62-3B6829061970}" type="pres">
      <dgm:prSet presAssocID="{4C07C243-125C-49A4-BDA2-A6914CE681E7}" presName="compNode" presStyleCnt="0"/>
      <dgm:spPr/>
    </dgm:pt>
    <dgm:pt modelId="{93922C32-9B44-4821-B6F6-88BE2FC0A930}" type="pres">
      <dgm:prSet presAssocID="{4C07C243-125C-49A4-BDA2-A6914CE681E7}" presName="iconRect" presStyleLbl="node1" presStyleIdx="0" presStyleCnt="5" custScaleX="271007" custScaleY="284058" custLinFactNeighborX="9256" custLinFactNeighborY="-600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3E4580-BFDB-4FC1-91B2-8A9DA291C98D}" type="pres">
      <dgm:prSet presAssocID="{4C07C243-125C-49A4-BDA2-A6914CE681E7}" presName="spaceRect" presStyleCnt="0"/>
      <dgm:spPr/>
    </dgm:pt>
    <dgm:pt modelId="{26BF978B-D1E8-4F3B-9518-3A27A60CDFBA}" type="pres">
      <dgm:prSet presAssocID="{4C07C243-125C-49A4-BDA2-A6914CE681E7}" presName="textRect" presStyleLbl="revTx" presStyleIdx="0" presStyleCnt="5" custScaleX="121953" custScaleY="127826" custLinFactNeighborY="1132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7F57DB-49D1-4E6B-99C2-FAC9E86C8E53}" type="pres">
      <dgm:prSet presAssocID="{458699BB-F969-4E01-B622-9B94563E29DA}" presName="sibTrans" presStyleCnt="0"/>
      <dgm:spPr/>
    </dgm:pt>
    <dgm:pt modelId="{B6396A5B-6FED-4CCB-9928-52639B48CDCE}" type="pres">
      <dgm:prSet presAssocID="{5E7C99B9-571C-4ECF-A8C3-CD7E6FEEEBD7}" presName="compNode" presStyleCnt="0"/>
      <dgm:spPr/>
    </dgm:pt>
    <dgm:pt modelId="{FF5E3215-511E-483F-B90F-1786DC437016}" type="pres">
      <dgm:prSet presAssocID="{5E7C99B9-571C-4ECF-A8C3-CD7E6FEEEBD7}" presName="iconRect" presStyleLbl="node1" presStyleIdx="1" presStyleCnt="5" custScaleX="262880" custScaleY="271544" custLinFactNeighborY="-586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241075-632C-4AB0-BCB5-166B23AE3E6F}" type="pres">
      <dgm:prSet presAssocID="{5E7C99B9-571C-4ECF-A8C3-CD7E6FEEEBD7}" presName="spaceRect" presStyleCnt="0"/>
      <dgm:spPr/>
    </dgm:pt>
    <dgm:pt modelId="{A7B15EF2-22A2-4CBC-B8B6-135833F61A91}" type="pres">
      <dgm:prSet presAssocID="{5E7C99B9-571C-4ECF-A8C3-CD7E6FEEEBD7}" presName="textRect" presStyleLbl="revTx" presStyleIdx="1" presStyleCnt="5" custScaleX="121953" custScaleY="132039" custLinFactX="39453" custLinFactNeighborX="100000" custLinFactNeighborY="1163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52A0BC6-F63E-495C-800F-308D16A1CF47}" type="pres">
      <dgm:prSet presAssocID="{DEECB316-86C7-4CCA-93CC-E9028EE191E7}" presName="sibTrans" presStyleCnt="0"/>
      <dgm:spPr/>
    </dgm:pt>
    <dgm:pt modelId="{E1BFDCBC-B019-4CAB-8147-13F29FB6142A}" type="pres">
      <dgm:prSet presAssocID="{03C792FD-C7A1-4E5A-8DFB-968EDB1CF7F6}" presName="compNode" presStyleCnt="0"/>
      <dgm:spPr/>
    </dgm:pt>
    <dgm:pt modelId="{9AA6A728-49F9-408F-9103-B9667C31E085}" type="pres">
      <dgm:prSet presAssocID="{03C792FD-C7A1-4E5A-8DFB-968EDB1CF7F6}" presName="iconRect" presStyleLbl="node1" presStyleIdx="2" presStyleCnt="5" custScaleX="260374" custScaleY="268954" custLinFactNeighborX="28272" custLinFactNeighborY="-790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C246F4C-16B7-4B93-B7B9-9FE61F6A00B6}" type="pres">
      <dgm:prSet presAssocID="{03C792FD-C7A1-4E5A-8DFB-968EDB1CF7F6}" presName="spaceRect" presStyleCnt="0"/>
      <dgm:spPr/>
    </dgm:pt>
    <dgm:pt modelId="{FA40A906-87F7-4255-BAD2-BAAD28756DBD}" type="pres">
      <dgm:prSet presAssocID="{03C792FD-C7A1-4E5A-8DFB-968EDB1CF7F6}" presName="textRect" presStyleLbl="revTx" presStyleIdx="2" presStyleCnt="5" custScaleX="121953" custScaleY="104751" custLinFactX="-40251" custLinFactNeighborX="-100000" custLinFactNeighborY="-496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4515A7B-9BC5-464A-BE6C-98008E16875F}" type="pres">
      <dgm:prSet presAssocID="{324F10BA-81D2-4E18-818C-E2AEC2A55AEC}" presName="sibTrans" presStyleCnt="0"/>
      <dgm:spPr/>
    </dgm:pt>
    <dgm:pt modelId="{47B4A4DA-0F39-4AB0-809C-26F2EF05B5E4}" type="pres">
      <dgm:prSet presAssocID="{FD052FA6-4140-4964-9852-FAB147FEE96B}" presName="compNode" presStyleCnt="0"/>
      <dgm:spPr/>
    </dgm:pt>
    <dgm:pt modelId="{ABEE0621-6F21-46E8-88BB-959E401AA74C}" type="pres">
      <dgm:prSet presAssocID="{FD052FA6-4140-4964-9852-FAB147FEE96B}" presName="iconRect" presStyleLbl="node1" presStyleIdx="3" presStyleCnt="5" custScaleX="234383" custScaleY="233893" custLinFactNeighborX="13416" custLinFactNeighborY="-58695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ADCA157-E75A-4186-AB56-D787C5F712E4}" type="pres">
      <dgm:prSet presAssocID="{FD052FA6-4140-4964-9852-FAB147FEE96B}" presName="spaceRect" presStyleCnt="0"/>
      <dgm:spPr/>
    </dgm:pt>
    <dgm:pt modelId="{207B1E9D-BE85-400F-9537-6AB70651E4AB}" type="pres">
      <dgm:prSet presAssocID="{FD052FA6-4140-4964-9852-FAB147FEE96B}" presName="textRect" presStyleLbl="revTx" presStyleIdx="3" presStyleCnt="5" custScaleX="121953" custScaleY="132039" custLinFactNeighborY="1320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0EED3C9-B8E1-422C-BF9A-FA543621FF1A}" type="pres">
      <dgm:prSet presAssocID="{499A5D5A-F9B5-4ACE-9BCF-87522A902901}" presName="sibTrans" presStyleCnt="0"/>
      <dgm:spPr/>
    </dgm:pt>
    <dgm:pt modelId="{BABAE827-BBE7-4619-9E35-9B9EA648B376}" type="pres">
      <dgm:prSet presAssocID="{0ABE82A6-9AD0-4DF2-9EC3-791A22250977}" presName="compNode" presStyleCnt="0"/>
      <dgm:spPr/>
    </dgm:pt>
    <dgm:pt modelId="{F55D1F24-2195-4BB6-B780-3BDECB1FFBD1}" type="pres">
      <dgm:prSet presAssocID="{0ABE82A6-9AD0-4DF2-9EC3-791A22250977}" presName="iconRect" presStyleLbl="node1" presStyleIdx="4" presStyleCnt="5" custScaleX="238190" custScaleY="236055" custLinFactNeighborY="-5869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917837E-3F59-44D0-A334-9DE0F6556A5D}" type="pres">
      <dgm:prSet presAssocID="{0ABE82A6-9AD0-4DF2-9EC3-791A22250977}" presName="spaceRect" presStyleCnt="0"/>
      <dgm:spPr/>
    </dgm:pt>
    <dgm:pt modelId="{033634D7-E67B-4116-B334-DFCC34C10B43}" type="pres">
      <dgm:prSet presAssocID="{0ABE82A6-9AD0-4DF2-9EC3-791A22250977}" presName="textRect" presStyleLbl="revTx" presStyleIdx="4" presStyleCnt="5" custScaleX="121953" custScaleY="132039" custLinFactNeighborY="1320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AAEA96-B1D8-4E15-85AF-6D51B5851FA5}" type="presOf" srcId="{5E7C99B9-571C-4ECF-A8C3-CD7E6FEEEBD7}" destId="{A7B15EF2-22A2-4CBC-B8B6-135833F61A91}" srcOrd="0" destOrd="0" presId="urn:microsoft.com/office/officeart/2018/2/layout/IconLabelList"/>
    <dgm:cxn modelId="{C6E3F3B3-F39D-4E46-A68A-1875769F6214}" type="presOf" srcId="{03C792FD-C7A1-4E5A-8DFB-968EDB1CF7F6}" destId="{FA40A906-87F7-4255-BAD2-BAAD28756DBD}" srcOrd="0" destOrd="0" presId="urn:microsoft.com/office/officeart/2018/2/layout/IconLabelList"/>
    <dgm:cxn modelId="{7879282E-9311-4EFC-95AD-0AF5C8667052}" type="presOf" srcId="{4C07C243-125C-49A4-BDA2-A6914CE681E7}" destId="{26BF978B-D1E8-4F3B-9518-3A27A60CDFBA}" srcOrd="0" destOrd="0" presId="urn:microsoft.com/office/officeart/2018/2/layout/IconLabelList"/>
    <dgm:cxn modelId="{4CCB2404-D9AF-4814-9109-CB8F51B4EA48}" srcId="{38C278DF-637E-40A4-A2DF-E0174B210B8F}" destId="{FD052FA6-4140-4964-9852-FAB147FEE96B}" srcOrd="3" destOrd="0" parTransId="{79F28920-F406-424B-A915-28582ACDE68B}" sibTransId="{499A5D5A-F9B5-4ACE-9BCF-87522A902901}"/>
    <dgm:cxn modelId="{D3E4B7CB-9251-40FE-96AC-A6954C670124}" srcId="{38C278DF-637E-40A4-A2DF-E0174B210B8F}" destId="{4C07C243-125C-49A4-BDA2-A6914CE681E7}" srcOrd="0" destOrd="0" parTransId="{7F518149-9209-4A24-AFD1-BF5138BEA97B}" sibTransId="{458699BB-F969-4E01-B622-9B94563E29DA}"/>
    <dgm:cxn modelId="{59DD1206-8C38-45B9-A577-10025550246F}" srcId="{38C278DF-637E-40A4-A2DF-E0174B210B8F}" destId="{0ABE82A6-9AD0-4DF2-9EC3-791A22250977}" srcOrd="4" destOrd="0" parTransId="{D6D84A0C-19E0-42C5-80AC-E8214C0CE4CB}" sibTransId="{8D253968-2A60-42A5-8A82-E8756B492490}"/>
    <dgm:cxn modelId="{3F02A017-A2A6-4F30-8D4D-02031F326765}" type="presOf" srcId="{FD052FA6-4140-4964-9852-FAB147FEE96B}" destId="{207B1E9D-BE85-400F-9537-6AB70651E4AB}" srcOrd="0" destOrd="0" presId="urn:microsoft.com/office/officeart/2018/2/layout/IconLabelList"/>
    <dgm:cxn modelId="{36A6C86E-1D5E-4974-B2CE-1C17643B58FC}" type="presOf" srcId="{38C278DF-637E-40A4-A2DF-E0174B210B8F}" destId="{1B5870F5-F21D-456D-A584-350507DCE0CB}" srcOrd="0" destOrd="0" presId="urn:microsoft.com/office/officeart/2018/2/layout/IconLabelList"/>
    <dgm:cxn modelId="{2ABA3373-2369-42C9-98D0-08218B311FEB}" srcId="{38C278DF-637E-40A4-A2DF-E0174B210B8F}" destId="{5E7C99B9-571C-4ECF-A8C3-CD7E6FEEEBD7}" srcOrd="1" destOrd="0" parTransId="{E05F97D1-5B5B-411F-9187-0A9E8FA237B8}" sibTransId="{DEECB316-86C7-4CCA-93CC-E9028EE191E7}"/>
    <dgm:cxn modelId="{BE6E8CEE-44C0-431D-9301-2E57A65F01EA}" srcId="{38C278DF-637E-40A4-A2DF-E0174B210B8F}" destId="{03C792FD-C7A1-4E5A-8DFB-968EDB1CF7F6}" srcOrd="2" destOrd="0" parTransId="{8EA1931B-A085-408C-9112-42891FADA6F9}" sibTransId="{324F10BA-81D2-4E18-818C-E2AEC2A55AEC}"/>
    <dgm:cxn modelId="{BE5400EB-45A4-4B4A-8C2E-0F09301A2BFA}" type="presOf" srcId="{0ABE82A6-9AD0-4DF2-9EC3-791A22250977}" destId="{033634D7-E67B-4116-B334-DFCC34C10B43}" srcOrd="0" destOrd="0" presId="urn:microsoft.com/office/officeart/2018/2/layout/IconLabelList"/>
    <dgm:cxn modelId="{A0F872B5-6095-4C51-A19B-72209F83F13E}" type="presParOf" srcId="{1B5870F5-F21D-456D-A584-350507DCE0CB}" destId="{F9F4D7A5-FD0B-4825-BE62-3B6829061970}" srcOrd="0" destOrd="0" presId="urn:microsoft.com/office/officeart/2018/2/layout/IconLabelList"/>
    <dgm:cxn modelId="{13A9E2BF-5E9B-4FBF-81C8-E6C92D2CF5EE}" type="presParOf" srcId="{F9F4D7A5-FD0B-4825-BE62-3B6829061970}" destId="{93922C32-9B44-4821-B6F6-88BE2FC0A930}" srcOrd="0" destOrd="0" presId="urn:microsoft.com/office/officeart/2018/2/layout/IconLabelList"/>
    <dgm:cxn modelId="{FA495687-D1BD-4FB4-A1AC-F39FBCDD8C8F}" type="presParOf" srcId="{F9F4D7A5-FD0B-4825-BE62-3B6829061970}" destId="{163E4580-BFDB-4FC1-91B2-8A9DA291C98D}" srcOrd="1" destOrd="0" presId="urn:microsoft.com/office/officeart/2018/2/layout/IconLabelList"/>
    <dgm:cxn modelId="{FEF44245-1EFF-4C3D-86B7-476A7AC6C8A6}" type="presParOf" srcId="{F9F4D7A5-FD0B-4825-BE62-3B6829061970}" destId="{26BF978B-D1E8-4F3B-9518-3A27A60CDFBA}" srcOrd="2" destOrd="0" presId="urn:microsoft.com/office/officeart/2018/2/layout/IconLabelList"/>
    <dgm:cxn modelId="{480CA533-3D91-47C9-B79B-74E3DA52CB0B}" type="presParOf" srcId="{1B5870F5-F21D-456D-A584-350507DCE0CB}" destId="{EC7F57DB-49D1-4E6B-99C2-FAC9E86C8E53}" srcOrd="1" destOrd="0" presId="urn:microsoft.com/office/officeart/2018/2/layout/IconLabelList"/>
    <dgm:cxn modelId="{7CC12283-FA11-43D6-959C-EE12D7FBFE3E}" type="presParOf" srcId="{1B5870F5-F21D-456D-A584-350507DCE0CB}" destId="{B6396A5B-6FED-4CCB-9928-52639B48CDCE}" srcOrd="2" destOrd="0" presId="urn:microsoft.com/office/officeart/2018/2/layout/IconLabelList"/>
    <dgm:cxn modelId="{B89F4C97-0B66-41F7-ACB4-DFBD899B3801}" type="presParOf" srcId="{B6396A5B-6FED-4CCB-9928-52639B48CDCE}" destId="{FF5E3215-511E-483F-B90F-1786DC437016}" srcOrd="0" destOrd="0" presId="urn:microsoft.com/office/officeart/2018/2/layout/IconLabelList"/>
    <dgm:cxn modelId="{5F967D87-7AE3-4F61-8A68-195B3FCC8984}" type="presParOf" srcId="{B6396A5B-6FED-4CCB-9928-52639B48CDCE}" destId="{33241075-632C-4AB0-BCB5-166B23AE3E6F}" srcOrd="1" destOrd="0" presId="urn:microsoft.com/office/officeart/2018/2/layout/IconLabelList"/>
    <dgm:cxn modelId="{B40E9FDF-870C-4808-8376-2175CB72DF22}" type="presParOf" srcId="{B6396A5B-6FED-4CCB-9928-52639B48CDCE}" destId="{A7B15EF2-22A2-4CBC-B8B6-135833F61A91}" srcOrd="2" destOrd="0" presId="urn:microsoft.com/office/officeart/2018/2/layout/IconLabelList"/>
    <dgm:cxn modelId="{66A8537B-3A63-4DB3-B86A-1ECB0D47A9C5}" type="presParOf" srcId="{1B5870F5-F21D-456D-A584-350507DCE0CB}" destId="{A52A0BC6-F63E-495C-800F-308D16A1CF47}" srcOrd="3" destOrd="0" presId="urn:microsoft.com/office/officeart/2018/2/layout/IconLabelList"/>
    <dgm:cxn modelId="{AC62EEA3-7A14-4263-B09E-1702506E0134}" type="presParOf" srcId="{1B5870F5-F21D-456D-A584-350507DCE0CB}" destId="{E1BFDCBC-B019-4CAB-8147-13F29FB6142A}" srcOrd="4" destOrd="0" presId="urn:microsoft.com/office/officeart/2018/2/layout/IconLabelList"/>
    <dgm:cxn modelId="{71BE5091-FBDA-4733-ACDD-1842940ACF0C}" type="presParOf" srcId="{E1BFDCBC-B019-4CAB-8147-13F29FB6142A}" destId="{9AA6A728-49F9-408F-9103-B9667C31E085}" srcOrd="0" destOrd="0" presId="urn:microsoft.com/office/officeart/2018/2/layout/IconLabelList"/>
    <dgm:cxn modelId="{00D6E8D3-CF75-4AAA-BD78-4D176FC421BD}" type="presParOf" srcId="{E1BFDCBC-B019-4CAB-8147-13F29FB6142A}" destId="{8C246F4C-16B7-4B93-B7B9-9FE61F6A00B6}" srcOrd="1" destOrd="0" presId="urn:microsoft.com/office/officeart/2018/2/layout/IconLabelList"/>
    <dgm:cxn modelId="{87E75155-36C9-420B-8ADF-1C22CF602A5F}" type="presParOf" srcId="{E1BFDCBC-B019-4CAB-8147-13F29FB6142A}" destId="{FA40A906-87F7-4255-BAD2-BAAD28756DBD}" srcOrd="2" destOrd="0" presId="urn:microsoft.com/office/officeart/2018/2/layout/IconLabelList"/>
    <dgm:cxn modelId="{8C5F26B0-5CE7-454D-8E4A-4296CCFC5265}" type="presParOf" srcId="{1B5870F5-F21D-456D-A584-350507DCE0CB}" destId="{34515A7B-9BC5-464A-BE6C-98008E16875F}" srcOrd="5" destOrd="0" presId="urn:microsoft.com/office/officeart/2018/2/layout/IconLabelList"/>
    <dgm:cxn modelId="{30BAD967-8600-429E-AC5B-9A1B53460E1D}" type="presParOf" srcId="{1B5870F5-F21D-456D-A584-350507DCE0CB}" destId="{47B4A4DA-0F39-4AB0-809C-26F2EF05B5E4}" srcOrd="6" destOrd="0" presId="urn:microsoft.com/office/officeart/2018/2/layout/IconLabelList"/>
    <dgm:cxn modelId="{F8D3247D-1CF7-4111-8BAA-8294A7F01D2C}" type="presParOf" srcId="{47B4A4DA-0F39-4AB0-809C-26F2EF05B5E4}" destId="{ABEE0621-6F21-46E8-88BB-959E401AA74C}" srcOrd="0" destOrd="0" presId="urn:microsoft.com/office/officeart/2018/2/layout/IconLabelList"/>
    <dgm:cxn modelId="{239352A0-6F51-406D-BDC9-A49AC46371BF}" type="presParOf" srcId="{47B4A4DA-0F39-4AB0-809C-26F2EF05B5E4}" destId="{6ADCA157-E75A-4186-AB56-D787C5F712E4}" srcOrd="1" destOrd="0" presId="urn:microsoft.com/office/officeart/2018/2/layout/IconLabelList"/>
    <dgm:cxn modelId="{0EDA43B1-7813-45F7-900B-974E56B3110C}" type="presParOf" srcId="{47B4A4DA-0F39-4AB0-809C-26F2EF05B5E4}" destId="{207B1E9D-BE85-400F-9537-6AB70651E4AB}" srcOrd="2" destOrd="0" presId="urn:microsoft.com/office/officeart/2018/2/layout/IconLabelList"/>
    <dgm:cxn modelId="{DF496223-A454-4288-9FF8-93E05E9F5825}" type="presParOf" srcId="{1B5870F5-F21D-456D-A584-350507DCE0CB}" destId="{B0EED3C9-B8E1-422C-BF9A-FA543621FF1A}" srcOrd="7" destOrd="0" presId="urn:microsoft.com/office/officeart/2018/2/layout/IconLabelList"/>
    <dgm:cxn modelId="{625EF3B3-4320-4CDD-8924-94D78DC56F80}" type="presParOf" srcId="{1B5870F5-F21D-456D-A584-350507DCE0CB}" destId="{BABAE827-BBE7-4619-9E35-9B9EA648B376}" srcOrd="8" destOrd="0" presId="urn:microsoft.com/office/officeart/2018/2/layout/IconLabelList"/>
    <dgm:cxn modelId="{717D3FCC-EF60-48AB-8727-AAB7812149B4}" type="presParOf" srcId="{BABAE827-BBE7-4619-9E35-9B9EA648B376}" destId="{F55D1F24-2195-4BB6-B780-3BDECB1FFBD1}" srcOrd="0" destOrd="0" presId="urn:microsoft.com/office/officeart/2018/2/layout/IconLabelList"/>
    <dgm:cxn modelId="{B658F283-9CE5-43E2-85DC-B7F3B62CE0E6}" type="presParOf" srcId="{BABAE827-BBE7-4619-9E35-9B9EA648B376}" destId="{8917837E-3F59-44D0-A334-9DE0F6556A5D}" srcOrd="1" destOrd="0" presId="urn:microsoft.com/office/officeart/2018/2/layout/IconLabelList"/>
    <dgm:cxn modelId="{2A0C343D-EC9B-4098-BFC0-69CA732A4769}" type="presParOf" srcId="{BABAE827-BBE7-4619-9E35-9B9EA648B376}" destId="{033634D7-E67B-4116-B334-DFCC34C10B4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278DF-637E-40A4-A2DF-E0174B210B8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07C243-125C-49A4-BDA2-A6914CE681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 smtClean="0">
              <a:solidFill>
                <a:schemeClr val="tx1"/>
              </a:solidFill>
              <a:latin typeface="Albertus Medium" panose="020E0602030304020304" pitchFamily="34" charset="0"/>
            </a:rPr>
            <a:t>Transparency of inter-state trade fees &amp; exporter certification</a:t>
          </a:r>
          <a:endParaRPr lang="en-US" sz="1800" b="1" i="0" u="none" dirty="0" smtClean="0">
            <a:solidFill>
              <a:schemeClr val="tx1"/>
            </a:solidFill>
            <a:latin typeface="Albertus Medium" panose="020E0602030304020304" pitchFamily="34" charset="0"/>
          </a:endParaRPr>
        </a:p>
        <a:p>
          <a:pPr>
            <a:lnSpc>
              <a:spcPct val="100000"/>
            </a:lnSpc>
          </a:pPr>
          <a:endParaRPr lang="en-US" sz="1600" b="1" dirty="0">
            <a:solidFill>
              <a:schemeClr val="tx1"/>
            </a:solidFill>
          </a:endParaRPr>
        </a:p>
      </dgm:t>
    </dgm:pt>
    <dgm:pt modelId="{7F518149-9209-4A24-AFD1-BF5138BEA97B}" type="parTrans" cxnId="{D3E4B7CB-9251-40FE-96AC-A6954C670124}">
      <dgm:prSet/>
      <dgm:spPr/>
      <dgm:t>
        <a:bodyPr/>
        <a:lstStyle/>
        <a:p>
          <a:endParaRPr lang="en-US"/>
        </a:p>
      </dgm:t>
    </dgm:pt>
    <dgm:pt modelId="{458699BB-F969-4E01-B622-9B94563E29DA}" type="sibTrans" cxnId="{D3E4B7CB-9251-40FE-96AC-A6954C670124}">
      <dgm:prSet/>
      <dgm:spPr/>
      <dgm:t>
        <a:bodyPr/>
        <a:lstStyle/>
        <a:p>
          <a:endParaRPr lang="en-US"/>
        </a:p>
      </dgm:t>
    </dgm:pt>
    <dgm:pt modelId="{5E7C99B9-571C-4ECF-A8C3-CD7E6FEEEB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 smtClean="0">
              <a:solidFill>
                <a:schemeClr val="tx1"/>
              </a:solidFill>
              <a:latin typeface="Albertus Medium" panose="020E0602030304020304" pitchFamily="34" charset="0"/>
            </a:rPr>
            <a:t>Simplified State &amp; Local Tax Regime</a:t>
          </a:r>
          <a:endParaRPr lang="en-US" sz="1800" b="1" dirty="0">
            <a:solidFill>
              <a:schemeClr val="tx1"/>
            </a:solidFill>
            <a:latin typeface="Albertus Medium" panose="020E0602030304020304" pitchFamily="34" charset="0"/>
          </a:endParaRPr>
        </a:p>
      </dgm:t>
    </dgm:pt>
    <dgm:pt modelId="{E05F97D1-5B5B-411F-9187-0A9E8FA237B8}" type="parTrans" cxnId="{2ABA3373-2369-42C9-98D0-08218B311FEB}">
      <dgm:prSet/>
      <dgm:spPr/>
      <dgm:t>
        <a:bodyPr/>
        <a:lstStyle/>
        <a:p>
          <a:endParaRPr lang="en-US"/>
        </a:p>
      </dgm:t>
    </dgm:pt>
    <dgm:pt modelId="{DEECB316-86C7-4CCA-93CC-E9028EE191E7}" type="sibTrans" cxnId="{2ABA3373-2369-42C9-98D0-08218B311FEB}">
      <dgm:prSet/>
      <dgm:spPr/>
      <dgm:t>
        <a:bodyPr/>
        <a:lstStyle/>
        <a:p>
          <a:endParaRPr lang="en-US"/>
        </a:p>
      </dgm:t>
    </dgm:pt>
    <dgm:pt modelId="{03C792FD-C7A1-4E5A-8DFB-968EDB1CF7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 smtClean="0">
              <a:solidFill>
                <a:schemeClr val="tx1"/>
              </a:solidFill>
              <a:latin typeface="Albertus Medium" panose="020E0602030304020304" pitchFamily="34" charset="0"/>
            </a:rPr>
            <a:t>Quick Determination of Commercial Dispute</a:t>
          </a:r>
          <a:endParaRPr lang="en-US" sz="1800" b="1" dirty="0">
            <a:solidFill>
              <a:schemeClr val="tx1"/>
            </a:solidFill>
            <a:latin typeface="Albertus Medium" panose="020E0602030304020304" pitchFamily="34" charset="0"/>
          </a:endParaRPr>
        </a:p>
      </dgm:t>
    </dgm:pt>
    <dgm:pt modelId="{8EA1931B-A085-408C-9112-42891FADA6F9}" type="parTrans" cxnId="{BE6E8CEE-44C0-431D-9301-2E57A65F01EA}">
      <dgm:prSet/>
      <dgm:spPr/>
      <dgm:t>
        <a:bodyPr/>
        <a:lstStyle/>
        <a:p>
          <a:endParaRPr lang="en-US"/>
        </a:p>
      </dgm:t>
    </dgm:pt>
    <dgm:pt modelId="{324F10BA-81D2-4E18-818C-E2AEC2A55AEC}" type="sibTrans" cxnId="{BE6E8CEE-44C0-431D-9301-2E57A65F01EA}">
      <dgm:prSet/>
      <dgm:spPr/>
      <dgm:t>
        <a:bodyPr/>
        <a:lstStyle/>
        <a:p>
          <a:endParaRPr lang="en-US"/>
        </a:p>
      </dgm:t>
    </dgm:pt>
    <dgm:pt modelId="{0ABE82A6-9AD0-4DF2-9EC3-791A22250977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D6D84A0C-19E0-42C5-80AC-E8214C0CE4CB}" type="parTrans" cxnId="{59DD1206-8C38-45B9-A577-10025550246F}">
      <dgm:prSet/>
      <dgm:spPr/>
      <dgm:t>
        <a:bodyPr/>
        <a:lstStyle/>
        <a:p>
          <a:endParaRPr lang="en-US"/>
        </a:p>
      </dgm:t>
    </dgm:pt>
    <dgm:pt modelId="{8D253968-2A60-42A5-8A82-E8756B492490}" type="sibTrans" cxnId="{59DD1206-8C38-45B9-A577-10025550246F}">
      <dgm:prSet/>
      <dgm:spPr/>
      <dgm:t>
        <a:bodyPr/>
        <a:lstStyle/>
        <a:p>
          <a:endParaRPr lang="en-US"/>
        </a:p>
      </dgm:t>
    </dgm:pt>
    <dgm:pt modelId="{1B5870F5-F21D-456D-A584-350507DCE0CB}" type="pres">
      <dgm:prSet presAssocID="{38C278DF-637E-40A4-A2DF-E0174B210B8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4D7A5-FD0B-4825-BE62-3B6829061970}" type="pres">
      <dgm:prSet presAssocID="{4C07C243-125C-49A4-BDA2-A6914CE681E7}" presName="compNode" presStyleCnt="0"/>
      <dgm:spPr/>
    </dgm:pt>
    <dgm:pt modelId="{93922C32-9B44-4821-B6F6-88BE2FC0A930}" type="pres">
      <dgm:prSet presAssocID="{4C07C243-125C-49A4-BDA2-A6914CE681E7}" presName="iconRect" presStyleLbl="node1" presStyleIdx="0" presStyleCnt="4" custScaleX="219703" custScaleY="236519" custLinFactX="400000" custLinFactNeighborX="497297" custLinFactNeighborY="-591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3E4580-BFDB-4FC1-91B2-8A9DA291C98D}" type="pres">
      <dgm:prSet presAssocID="{4C07C243-125C-49A4-BDA2-A6914CE681E7}" presName="spaceRect" presStyleCnt="0"/>
      <dgm:spPr/>
    </dgm:pt>
    <dgm:pt modelId="{26BF978B-D1E8-4F3B-9518-3A27A60CDFBA}" type="pres">
      <dgm:prSet presAssocID="{4C07C243-125C-49A4-BDA2-A6914CE681E7}" presName="textRect" presStyleLbl="revTx" presStyleIdx="0" presStyleCnt="4" custScaleX="121953" custScaleY="127826" custLinFactNeighborX="47421" custLinFactNeighborY="1004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7F57DB-49D1-4E6B-99C2-FAC9E86C8E53}" type="pres">
      <dgm:prSet presAssocID="{458699BB-F969-4E01-B622-9B94563E29DA}" presName="sibTrans" presStyleCnt="0"/>
      <dgm:spPr/>
    </dgm:pt>
    <dgm:pt modelId="{B6396A5B-6FED-4CCB-9928-52639B48CDCE}" type="pres">
      <dgm:prSet presAssocID="{5E7C99B9-571C-4ECF-A8C3-CD7E6FEEEBD7}" presName="compNode" presStyleCnt="0"/>
      <dgm:spPr/>
    </dgm:pt>
    <dgm:pt modelId="{FF5E3215-511E-483F-B90F-1786DC437016}" type="pres">
      <dgm:prSet presAssocID="{5E7C99B9-571C-4ECF-A8C3-CD7E6FEEEBD7}" presName="iconRect" presStyleLbl="node1" presStyleIdx="1" presStyleCnt="4" custScaleX="283835" custScaleY="289193" custLinFactX="99323" custLinFactNeighborX="100000" custLinFactNeighborY="-7420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241075-632C-4AB0-BCB5-166B23AE3E6F}" type="pres">
      <dgm:prSet presAssocID="{5E7C99B9-571C-4ECF-A8C3-CD7E6FEEEBD7}" presName="spaceRect" presStyleCnt="0"/>
      <dgm:spPr/>
    </dgm:pt>
    <dgm:pt modelId="{A7B15EF2-22A2-4CBC-B8B6-135833F61A91}" type="pres">
      <dgm:prSet presAssocID="{5E7C99B9-571C-4ECF-A8C3-CD7E6FEEEBD7}" presName="textRect" presStyleLbl="revTx" presStyleIdx="1" presStyleCnt="4" custScaleX="125695" custScaleY="92182" custLinFactNeighborX="86854" custLinFactNeighborY="66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52A0BC6-F63E-495C-800F-308D16A1CF47}" type="pres">
      <dgm:prSet presAssocID="{DEECB316-86C7-4CCA-93CC-E9028EE191E7}" presName="sibTrans" presStyleCnt="0"/>
      <dgm:spPr/>
    </dgm:pt>
    <dgm:pt modelId="{E1BFDCBC-B019-4CAB-8147-13F29FB6142A}" type="pres">
      <dgm:prSet presAssocID="{03C792FD-C7A1-4E5A-8DFB-968EDB1CF7F6}" presName="compNode" presStyleCnt="0"/>
      <dgm:spPr/>
    </dgm:pt>
    <dgm:pt modelId="{9AA6A728-49F9-408F-9103-B9667C31E085}" type="pres">
      <dgm:prSet presAssocID="{03C792FD-C7A1-4E5A-8DFB-968EDB1CF7F6}" presName="iconRect" presStyleLbl="node1" presStyleIdx="2" presStyleCnt="4" custScaleX="296011" custScaleY="281379" custLinFactX="-214798" custLinFactNeighborX="-300000" custLinFactNeighborY="-647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C246F4C-16B7-4B93-B7B9-9FE61F6A00B6}" type="pres">
      <dgm:prSet presAssocID="{03C792FD-C7A1-4E5A-8DFB-968EDB1CF7F6}" presName="spaceRect" presStyleCnt="0"/>
      <dgm:spPr/>
    </dgm:pt>
    <dgm:pt modelId="{FA40A906-87F7-4255-BAD2-BAAD28756DBD}" type="pres">
      <dgm:prSet presAssocID="{03C792FD-C7A1-4E5A-8DFB-968EDB1CF7F6}" presName="textRect" presStyleLbl="revTx" presStyleIdx="2" presStyleCnt="4" custAng="0" custScaleX="121953" custScaleY="130365" custLinFactX="22295" custLinFactNeighborX="100000" custLinFactNeighborY="-204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4515A7B-9BC5-464A-BE6C-98008E16875F}" type="pres">
      <dgm:prSet presAssocID="{324F10BA-81D2-4E18-818C-E2AEC2A55AEC}" presName="sibTrans" presStyleCnt="0"/>
      <dgm:spPr/>
    </dgm:pt>
    <dgm:pt modelId="{BABAE827-BBE7-4619-9E35-9B9EA648B376}" type="pres">
      <dgm:prSet presAssocID="{0ABE82A6-9AD0-4DF2-9EC3-791A22250977}" presName="compNode" presStyleCnt="0"/>
      <dgm:spPr/>
    </dgm:pt>
    <dgm:pt modelId="{F55D1F24-2195-4BB6-B780-3BDECB1FFBD1}" type="pres">
      <dgm:prSet presAssocID="{0ABE82A6-9AD0-4DF2-9EC3-791A22250977}" presName="iconRect" presStyleLbl="node1" presStyleIdx="3" presStyleCnt="4" custFlipHor="1" custScaleX="8253" custScaleY="9524" custLinFactNeighborY="-58695"/>
      <dgm:spPr/>
    </dgm:pt>
    <dgm:pt modelId="{8917837E-3F59-44D0-A334-9DE0F6556A5D}" type="pres">
      <dgm:prSet presAssocID="{0ABE82A6-9AD0-4DF2-9EC3-791A22250977}" presName="spaceRect" presStyleCnt="0"/>
      <dgm:spPr/>
    </dgm:pt>
    <dgm:pt modelId="{033634D7-E67B-4116-B334-DFCC34C10B43}" type="pres">
      <dgm:prSet presAssocID="{0ABE82A6-9AD0-4DF2-9EC3-791A22250977}" presName="textRect" presStyleLbl="revTx" presStyleIdx="3" presStyleCnt="4" custScaleX="121953" custScaleY="132039" custLinFactNeighborY="1320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A14DF0-0E73-4EFD-B30C-D13A3CEF32B4}" type="presOf" srcId="{38C278DF-637E-40A4-A2DF-E0174B210B8F}" destId="{1B5870F5-F21D-456D-A584-350507DCE0CB}" srcOrd="0" destOrd="0" presId="urn:microsoft.com/office/officeart/2018/2/layout/IconLabelList"/>
    <dgm:cxn modelId="{3491E4FD-219D-4BF3-BE54-1492FF957C08}" type="presOf" srcId="{0ABE82A6-9AD0-4DF2-9EC3-791A22250977}" destId="{033634D7-E67B-4116-B334-DFCC34C10B43}" srcOrd="0" destOrd="0" presId="urn:microsoft.com/office/officeart/2018/2/layout/IconLabelList"/>
    <dgm:cxn modelId="{D3E4B7CB-9251-40FE-96AC-A6954C670124}" srcId="{38C278DF-637E-40A4-A2DF-E0174B210B8F}" destId="{4C07C243-125C-49A4-BDA2-A6914CE681E7}" srcOrd="0" destOrd="0" parTransId="{7F518149-9209-4A24-AFD1-BF5138BEA97B}" sibTransId="{458699BB-F969-4E01-B622-9B94563E29DA}"/>
    <dgm:cxn modelId="{59DD1206-8C38-45B9-A577-10025550246F}" srcId="{38C278DF-637E-40A4-A2DF-E0174B210B8F}" destId="{0ABE82A6-9AD0-4DF2-9EC3-791A22250977}" srcOrd="3" destOrd="0" parTransId="{D6D84A0C-19E0-42C5-80AC-E8214C0CE4CB}" sibTransId="{8D253968-2A60-42A5-8A82-E8756B492490}"/>
    <dgm:cxn modelId="{4935C8E7-0F68-465A-9603-CF64587DB195}" type="presOf" srcId="{03C792FD-C7A1-4E5A-8DFB-968EDB1CF7F6}" destId="{FA40A906-87F7-4255-BAD2-BAAD28756DBD}" srcOrd="0" destOrd="0" presId="urn:microsoft.com/office/officeart/2018/2/layout/IconLabelList"/>
    <dgm:cxn modelId="{2ABA3373-2369-42C9-98D0-08218B311FEB}" srcId="{38C278DF-637E-40A4-A2DF-E0174B210B8F}" destId="{5E7C99B9-571C-4ECF-A8C3-CD7E6FEEEBD7}" srcOrd="1" destOrd="0" parTransId="{E05F97D1-5B5B-411F-9187-0A9E8FA237B8}" sibTransId="{DEECB316-86C7-4CCA-93CC-E9028EE191E7}"/>
    <dgm:cxn modelId="{C8EF8554-AD12-4ACC-8581-130506107AFE}" type="presOf" srcId="{4C07C243-125C-49A4-BDA2-A6914CE681E7}" destId="{26BF978B-D1E8-4F3B-9518-3A27A60CDFBA}" srcOrd="0" destOrd="0" presId="urn:microsoft.com/office/officeart/2018/2/layout/IconLabelList"/>
    <dgm:cxn modelId="{0710BC91-AE65-404E-BBC6-96B306B7B3F6}" type="presOf" srcId="{5E7C99B9-571C-4ECF-A8C3-CD7E6FEEEBD7}" destId="{A7B15EF2-22A2-4CBC-B8B6-135833F61A91}" srcOrd="0" destOrd="0" presId="urn:microsoft.com/office/officeart/2018/2/layout/IconLabelList"/>
    <dgm:cxn modelId="{BE6E8CEE-44C0-431D-9301-2E57A65F01EA}" srcId="{38C278DF-637E-40A4-A2DF-E0174B210B8F}" destId="{03C792FD-C7A1-4E5A-8DFB-968EDB1CF7F6}" srcOrd="2" destOrd="0" parTransId="{8EA1931B-A085-408C-9112-42891FADA6F9}" sibTransId="{324F10BA-81D2-4E18-818C-E2AEC2A55AEC}"/>
    <dgm:cxn modelId="{E15A4880-A2D6-4AF9-A1C7-2264D16D3CF6}" type="presParOf" srcId="{1B5870F5-F21D-456D-A584-350507DCE0CB}" destId="{F9F4D7A5-FD0B-4825-BE62-3B6829061970}" srcOrd="0" destOrd="0" presId="urn:microsoft.com/office/officeart/2018/2/layout/IconLabelList"/>
    <dgm:cxn modelId="{86DACFE4-5EA1-45C9-BAD5-F29ADBCDDE37}" type="presParOf" srcId="{F9F4D7A5-FD0B-4825-BE62-3B6829061970}" destId="{93922C32-9B44-4821-B6F6-88BE2FC0A930}" srcOrd="0" destOrd="0" presId="urn:microsoft.com/office/officeart/2018/2/layout/IconLabelList"/>
    <dgm:cxn modelId="{C6B65138-8150-4364-8173-8A6E24E43AF5}" type="presParOf" srcId="{F9F4D7A5-FD0B-4825-BE62-3B6829061970}" destId="{163E4580-BFDB-4FC1-91B2-8A9DA291C98D}" srcOrd="1" destOrd="0" presId="urn:microsoft.com/office/officeart/2018/2/layout/IconLabelList"/>
    <dgm:cxn modelId="{C5349F85-9D37-4EDC-8874-B84D0B250F20}" type="presParOf" srcId="{F9F4D7A5-FD0B-4825-BE62-3B6829061970}" destId="{26BF978B-D1E8-4F3B-9518-3A27A60CDFBA}" srcOrd="2" destOrd="0" presId="urn:microsoft.com/office/officeart/2018/2/layout/IconLabelList"/>
    <dgm:cxn modelId="{56EBD785-FD1A-4301-A6F3-4D29F5EA6FD7}" type="presParOf" srcId="{1B5870F5-F21D-456D-A584-350507DCE0CB}" destId="{EC7F57DB-49D1-4E6B-99C2-FAC9E86C8E53}" srcOrd="1" destOrd="0" presId="urn:microsoft.com/office/officeart/2018/2/layout/IconLabelList"/>
    <dgm:cxn modelId="{CD9EC18C-23AB-45CE-A42E-9FFD16A589AE}" type="presParOf" srcId="{1B5870F5-F21D-456D-A584-350507DCE0CB}" destId="{B6396A5B-6FED-4CCB-9928-52639B48CDCE}" srcOrd="2" destOrd="0" presId="urn:microsoft.com/office/officeart/2018/2/layout/IconLabelList"/>
    <dgm:cxn modelId="{6488DE78-DC79-4D9C-9BC6-F97137F00CA4}" type="presParOf" srcId="{B6396A5B-6FED-4CCB-9928-52639B48CDCE}" destId="{FF5E3215-511E-483F-B90F-1786DC437016}" srcOrd="0" destOrd="0" presId="urn:microsoft.com/office/officeart/2018/2/layout/IconLabelList"/>
    <dgm:cxn modelId="{8AEDFFB8-AD9A-47B5-BB3A-86EE7EE7734D}" type="presParOf" srcId="{B6396A5B-6FED-4CCB-9928-52639B48CDCE}" destId="{33241075-632C-4AB0-BCB5-166B23AE3E6F}" srcOrd="1" destOrd="0" presId="urn:microsoft.com/office/officeart/2018/2/layout/IconLabelList"/>
    <dgm:cxn modelId="{CC08E51D-6490-4451-811A-992F40B31F62}" type="presParOf" srcId="{B6396A5B-6FED-4CCB-9928-52639B48CDCE}" destId="{A7B15EF2-22A2-4CBC-B8B6-135833F61A91}" srcOrd="2" destOrd="0" presId="urn:microsoft.com/office/officeart/2018/2/layout/IconLabelList"/>
    <dgm:cxn modelId="{90D06558-F771-47BA-837B-969033E64160}" type="presParOf" srcId="{1B5870F5-F21D-456D-A584-350507DCE0CB}" destId="{A52A0BC6-F63E-495C-800F-308D16A1CF47}" srcOrd="3" destOrd="0" presId="urn:microsoft.com/office/officeart/2018/2/layout/IconLabelList"/>
    <dgm:cxn modelId="{474C020C-F4CF-4645-9B61-D0E25F71FD5E}" type="presParOf" srcId="{1B5870F5-F21D-456D-A584-350507DCE0CB}" destId="{E1BFDCBC-B019-4CAB-8147-13F29FB6142A}" srcOrd="4" destOrd="0" presId="urn:microsoft.com/office/officeart/2018/2/layout/IconLabelList"/>
    <dgm:cxn modelId="{9CD889CC-76EB-430B-B04F-1A34A53D36D3}" type="presParOf" srcId="{E1BFDCBC-B019-4CAB-8147-13F29FB6142A}" destId="{9AA6A728-49F9-408F-9103-B9667C31E085}" srcOrd="0" destOrd="0" presId="urn:microsoft.com/office/officeart/2018/2/layout/IconLabelList"/>
    <dgm:cxn modelId="{3E922427-48FC-4AA5-8037-D5647DF6C000}" type="presParOf" srcId="{E1BFDCBC-B019-4CAB-8147-13F29FB6142A}" destId="{8C246F4C-16B7-4B93-B7B9-9FE61F6A00B6}" srcOrd="1" destOrd="0" presId="urn:microsoft.com/office/officeart/2018/2/layout/IconLabelList"/>
    <dgm:cxn modelId="{B9232B1A-5370-4CBC-9E6E-CD9AE4B4A1E8}" type="presParOf" srcId="{E1BFDCBC-B019-4CAB-8147-13F29FB6142A}" destId="{FA40A906-87F7-4255-BAD2-BAAD28756DBD}" srcOrd="2" destOrd="0" presId="urn:microsoft.com/office/officeart/2018/2/layout/IconLabelList"/>
    <dgm:cxn modelId="{7C6C54C9-D089-4712-9AC5-21834744260E}" type="presParOf" srcId="{1B5870F5-F21D-456D-A584-350507DCE0CB}" destId="{34515A7B-9BC5-464A-BE6C-98008E16875F}" srcOrd="5" destOrd="0" presId="urn:microsoft.com/office/officeart/2018/2/layout/IconLabelList"/>
    <dgm:cxn modelId="{C065B463-78F4-4370-8DE6-6FBA72B257B5}" type="presParOf" srcId="{1B5870F5-F21D-456D-A584-350507DCE0CB}" destId="{BABAE827-BBE7-4619-9E35-9B9EA648B376}" srcOrd="6" destOrd="0" presId="urn:microsoft.com/office/officeart/2018/2/layout/IconLabelList"/>
    <dgm:cxn modelId="{75AAA1F8-5E81-4725-864A-A1594F2ACCD9}" type="presParOf" srcId="{BABAE827-BBE7-4619-9E35-9B9EA648B376}" destId="{F55D1F24-2195-4BB6-B780-3BDECB1FFBD1}" srcOrd="0" destOrd="0" presId="urn:microsoft.com/office/officeart/2018/2/layout/IconLabelList"/>
    <dgm:cxn modelId="{F3D405F4-5B5F-4FCD-A27F-2681AC9E6642}" type="presParOf" srcId="{BABAE827-BBE7-4619-9E35-9B9EA648B376}" destId="{8917837E-3F59-44D0-A334-9DE0F6556A5D}" srcOrd="1" destOrd="0" presId="urn:microsoft.com/office/officeart/2018/2/layout/IconLabelList"/>
    <dgm:cxn modelId="{375955FC-E923-4B2F-AC04-8761E7D23416}" type="presParOf" srcId="{BABAE827-BBE7-4619-9E35-9B9EA648B376}" destId="{033634D7-E67B-4116-B334-DFCC34C10B4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7929-7636-4028-A5B1-A3452C6C728C}" type="datetimeFigureOut">
              <a:rPr lang="x-none" smtClean="0"/>
              <a:t>12/23/2025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95456-3341-40C7-B707-27D1888226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744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95456-3341-40C7-B707-27D1888226C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707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95456-3341-40C7-B707-27D1888226C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332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95456-3341-40C7-B707-27D1888226C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325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95456-3341-40C7-B707-27D1888226C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075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679B9-8797-41BD-B853-D7075CFF6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4CE7D8-A221-519B-414E-CD5EEC03A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9909ED-32E4-E384-01E8-7B105529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4806B4-85B7-0662-E2C9-7DF10C10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153B6-8DCE-7E13-E57C-C00D2A40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5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192FD0-B932-3023-1687-4BDBD92D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579349-4ECC-4FC2-FF67-1D88C097E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98D6EF-185F-30A1-10AF-5BD35143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3CA350-E47B-C6EC-D490-E202A052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7D1171-B901-7136-4563-027AEF24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9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C1E774-5A4D-CE74-B7A6-B134A65DA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C24190-CA5A-2448-8626-50D2E2F02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2A9F2A-B877-4656-B207-4A52A5A9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3E8E9E-0736-968C-262C-038FE79B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E78DDB-ADBE-AA58-0C15-740D7982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3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2D15C-F816-D2C8-720F-87E9E25D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F4AD28-20B8-C4C3-4ED7-04CAC4804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329432-9D45-2EFC-8675-6018E934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15A38-B397-9FFA-3589-DD373C3C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2EFD9-5E0B-B255-DF3C-D5AE04F9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3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E59BD-857A-2CFD-7170-399D6703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4C1432-2322-C993-B8CD-3BE7E4109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8DCA8A-BF8B-2239-87A0-6042041D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B6AF2-E5BE-4525-8865-AFB2C674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655B2-5137-AB33-64E3-5880AA3E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41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BBD61-4F02-9BC4-9F02-00D24F86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F2D295-1229-DC1E-13CF-53929DB55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C61F38-7E63-B22B-1AEA-B08EFC420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D055A1-BA6B-4FB2-1023-B8012BA7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2436E6-09D9-0956-BF87-F22F096E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AFB595-91DE-D248-035B-501F47B7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6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C96745-066E-0AF0-DDF1-0C61B789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E7AA38-2FD1-9059-9EB4-2D2193D14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C369D5-6FF0-997B-F419-5D477A474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21DEAA-9930-728D-D8E3-E2BA15D7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DDA420-A4B7-6326-14C7-23C26C2A4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129D35-7FFF-5124-E63D-7E05A5AA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2FAC7B-C2C7-6F50-4E3A-6D9EBF3A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AAE543-8570-C91B-2C69-D3504BEA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9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8024B-CBF2-8C7A-A6C5-E70E154B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6A8AA8-96BA-649B-0D6C-C1573C08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355F37-51E7-BB13-21DB-E0DB652B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D65EF0-5FE7-3A4C-70BC-2983C68D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6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D42254-B0BE-2805-AAB8-5304374F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0F0B4B-63FE-944B-F489-A09C07D0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B77878-3B46-05C0-3EE4-5ED1BFF1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23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2C626-5744-8E73-D2FF-A443755D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ABFBD-A75A-A437-963D-D24D4645B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3B828C-1A64-B329-CE7B-A5EB74F60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A334E1-3D10-41E8-6BAA-DDB33723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2A0EAF-676E-DF84-EE0C-D1E20796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F27FDB-93AE-1E81-71DF-DA77D8B6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78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45E4A-363A-33FE-1EE7-3BDC5FCD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C57E21-EE8C-85CE-970B-13D4A1D08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9CB34E-4223-AE97-FAA6-02DE8F5C8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DF794C-7082-927F-B7B3-7F8EA1EE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6EB452-6114-F1EE-E504-9D0805AF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9362E2-A64E-0959-2BE2-219110A5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0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5372F0D-CB66-F543-BB65-83B993F5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BF9E10-0213-90D2-3F09-D9C8EC21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C8D875-C37C-6B5A-D856-6E2C3499B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642D41-DEF5-0746-BF5C-E8BCA5B6FBFE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EB2A4D-DCAC-E921-BF40-73514B5E3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429D7-3CC6-46D4-239C-D4F234502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7B30E-01E4-4D4D-8D65-B07FFFE1A1D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795B81-FD24-AAD2-26A0-D74049EA5E7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5010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"/>
            <a:ext cx="12192000" cy="3387836"/>
            <a:chOff x="0" y="0"/>
            <a:chExt cx="24384000" cy="67756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6775704"/>
            </a:xfrm>
            <a:custGeom>
              <a:avLst/>
              <a:gdLst/>
              <a:ahLst/>
              <a:cxnLst/>
              <a:rect l="l" t="t" r="r" b="b"/>
              <a:pathLst>
                <a:path w="24384000" h="6775704">
                  <a:moveTo>
                    <a:pt x="0" y="0"/>
                  </a:moveTo>
                  <a:lnTo>
                    <a:pt x="24384000" y="0"/>
                  </a:lnTo>
                  <a:lnTo>
                    <a:pt x="24384000" y="6775704"/>
                  </a:lnTo>
                  <a:lnTo>
                    <a:pt x="0" y="6775704"/>
                  </a:lnTo>
                  <a:close/>
                </a:path>
              </a:pathLst>
            </a:custGeom>
            <a:solidFill>
              <a:srgbClr val="2D8B10"/>
            </a:solid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4" name="Freeform 4"/>
          <p:cNvSpPr/>
          <p:nvPr/>
        </p:nvSpPr>
        <p:spPr>
          <a:xfrm>
            <a:off x="-1" y="-2"/>
            <a:ext cx="12191998" cy="3387837"/>
          </a:xfrm>
          <a:custGeom>
            <a:avLst/>
            <a:gdLst/>
            <a:ahLst/>
            <a:cxnLst/>
            <a:rect l="l" t="t" r="r" b="b"/>
            <a:pathLst>
              <a:path w="18287997" h="5081756">
                <a:moveTo>
                  <a:pt x="0" y="0"/>
                </a:moveTo>
                <a:lnTo>
                  <a:pt x="18287997" y="0"/>
                </a:lnTo>
                <a:lnTo>
                  <a:pt x="18287997" y="5081756"/>
                </a:lnTo>
                <a:lnTo>
                  <a:pt x="0" y="5081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-30217" t="-27795" r="-46254"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5" name="Group 5"/>
          <p:cNvGrpSpPr/>
          <p:nvPr/>
        </p:nvGrpSpPr>
        <p:grpSpPr>
          <a:xfrm>
            <a:off x="-11" y="21636"/>
            <a:ext cx="12192001" cy="3366200"/>
            <a:chOff x="0" y="0"/>
            <a:chExt cx="4929796" cy="1406327"/>
          </a:xfrm>
          <a:solidFill>
            <a:schemeClr val="accent2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929796" cy="1406327"/>
            </a:xfrm>
            <a:custGeom>
              <a:avLst/>
              <a:gdLst/>
              <a:ahLst/>
              <a:cxnLst/>
              <a:rect l="l" t="t" r="r" b="b"/>
              <a:pathLst>
                <a:path w="4929796" h="1406327">
                  <a:moveTo>
                    <a:pt x="0" y="0"/>
                  </a:moveTo>
                  <a:lnTo>
                    <a:pt x="4929796" y="0"/>
                  </a:lnTo>
                  <a:lnTo>
                    <a:pt x="4929796" y="1406327"/>
                  </a:lnTo>
                  <a:lnTo>
                    <a:pt x="0" y="140632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929796" cy="1453952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40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5852" y="422684"/>
            <a:ext cx="11488007" cy="4258145"/>
            <a:chOff x="0" y="0"/>
            <a:chExt cx="19994909" cy="74113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74348" cy="7411314"/>
            </a:xfrm>
            <a:custGeom>
              <a:avLst/>
              <a:gdLst/>
              <a:ahLst/>
              <a:cxnLst/>
              <a:rect l="l" t="t" r="r" b="b"/>
              <a:pathLst>
                <a:path w="19974348" h="7411314">
                  <a:moveTo>
                    <a:pt x="0" y="0"/>
                  </a:moveTo>
                  <a:lnTo>
                    <a:pt x="19974348" y="0"/>
                  </a:lnTo>
                  <a:lnTo>
                    <a:pt x="19974348" y="7411314"/>
                  </a:lnTo>
                  <a:lnTo>
                    <a:pt x="0" y="74113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561" y="742949"/>
              <a:ext cx="19974348" cy="66683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0640"/>
                </a:lnSpc>
              </a:pPr>
              <a:r>
                <a:rPr lang="en-US" sz="17900" b="1" dirty="0">
                  <a:solidFill>
                    <a:srgbClr val="FFFFFF"/>
                  </a:solidFill>
                  <a:latin typeface="Segoe UI Heavy"/>
                  <a:ea typeface="Segoe UI Heavy"/>
                  <a:cs typeface="Segoe UI Heavy"/>
                  <a:sym typeface="Segoe UI Heavy"/>
                </a:rPr>
                <a:t>ONDO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4467" y="4036119"/>
            <a:ext cx="10926688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6"/>
              </a:lnSpc>
            </a:pPr>
            <a:r>
              <a:rPr lang="en-US" sz="4000" b="1" dirty="0">
                <a:solidFill>
                  <a:schemeClr val="accent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2026 BUSINESS ENABLING REFORM ACTION PLAN (</a:t>
            </a:r>
            <a:r>
              <a:rPr lang="en-US" sz="4000" b="1" dirty="0" err="1">
                <a:solidFill>
                  <a:schemeClr val="accent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BERAP</a:t>
            </a:r>
            <a:r>
              <a:rPr lang="en-US" sz="4000" b="1" dirty="0">
                <a:solidFill>
                  <a:schemeClr val="accent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)</a:t>
            </a:r>
          </a:p>
          <a:p>
            <a:pPr algn="ctr">
              <a:lnSpc>
                <a:spcPts val="3926"/>
              </a:lnSpc>
            </a:pPr>
            <a:r>
              <a:rPr lang="en-US" sz="2400" spc="59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State Action on Business Enabling Reforms (SABER) </a:t>
            </a:r>
            <a:r>
              <a:rPr lang="en-US" sz="2400" spc="59" dirty="0" smtClean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Program</a:t>
            </a:r>
            <a:endParaRPr lang="en-US" sz="2400" spc="59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3926"/>
              </a:lnSpc>
            </a:pPr>
            <a:endParaRPr lang="en-US" sz="4000" b="1" dirty="0">
              <a:solidFill>
                <a:srgbClr val="2D8B1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26A56E-42D5-7683-FD9F-2C565E9A2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70C91B-B038-2347-87D4-DFA536250E1A}"/>
              </a:ext>
            </a:extLst>
          </p:cNvPr>
          <p:cNvSpPr txBox="1"/>
          <p:nvPr/>
        </p:nvSpPr>
        <p:spPr>
          <a:xfrm>
            <a:off x="195854" y="996950"/>
            <a:ext cx="2216725" cy="1733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 </a:t>
            </a:r>
            <a:r>
              <a:rPr lang="en-GB" sz="1667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6: </a:t>
            </a:r>
            <a:r>
              <a:rPr lang="en-US" b="1" dirty="0"/>
              <a:t>Transparency of inter-state trade fees &amp; exporter certification</a:t>
            </a:r>
            <a:endParaRPr lang="en-GB" sz="1667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D119D670-D898-1FCF-056D-4A22818C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11" y="1655641"/>
            <a:ext cx="1018245" cy="1018245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</a:schemeClr>
            </a:glow>
          </a:effectLst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58EEDF2A-B529-7BF9-E6B1-2A5D235E53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70" y="1498168"/>
            <a:ext cx="1061031" cy="1061031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86F5B6C0-6D01-E60A-ED53-384052095E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19" y="1494882"/>
            <a:ext cx="1021941" cy="10219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5F5FB5-C730-F5F7-0779-75630FAE6B20}"/>
              </a:ext>
            </a:extLst>
          </p:cNvPr>
          <p:cNvSpPr txBox="1"/>
          <p:nvPr/>
        </p:nvSpPr>
        <p:spPr>
          <a:xfrm>
            <a:off x="2521527" y="1145027"/>
            <a:ext cx="1960789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26707B-7662-7F96-6789-44454A9E3313}"/>
              </a:ext>
            </a:extLst>
          </p:cNvPr>
          <p:cNvSpPr txBox="1"/>
          <p:nvPr/>
        </p:nvSpPr>
        <p:spPr>
          <a:xfrm>
            <a:off x="8308756" y="1114875"/>
            <a:ext cx="1879600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Expected 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13C748D-CCCE-EA95-1584-4E8ACD34E3D9}"/>
              </a:ext>
            </a:extLst>
          </p:cNvPr>
          <p:cNvSpPr txBox="1"/>
          <p:nvPr/>
        </p:nvSpPr>
        <p:spPr>
          <a:xfrm>
            <a:off x="5288524" y="1146165"/>
            <a:ext cx="1401985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Deliverables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AF94FE3F-B907-541B-2E3C-3E1E643FE14B}"/>
              </a:ext>
            </a:extLst>
          </p:cNvPr>
          <p:cNvGrpSpPr/>
          <p:nvPr/>
        </p:nvGrpSpPr>
        <p:grpSpPr>
          <a:xfrm>
            <a:off x="2734184" y="263681"/>
            <a:ext cx="5810924" cy="723936"/>
            <a:chOff x="0" y="0"/>
            <a:chExt cx="11621848" cy="144787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CBEAF07A-4DFE-F827-6BB2-462F455B549F}"/>
                </a:ext>
              </a:extLst>
            </p:cNvPr>
            <p:cNvSpPr/>
            <p:nvPr/>
          </p:nvSpPr>
          <p:spPr>
            <a:xfrm>
              <a:off x="0" y="0"/>
              <a:ext cx="11621848" cy="1447872"/>
            </a:xfrm>
            <a:custGeom>
              <a:avLst/>
              <a:gdLst/>
              <a:ahLst/>
              <a:cxnLst/>
              <a:rect l="l" t="t" r="r" b="b"/>
              <a:pathLst>
                <a:path w="11621848" h="1447872">
                  <a:moveTo>
                    <a:pt x="0" y="0"/>
                  </a:moveTo>
                  <a:lnTo>
                    <a:pt x="11621848" y="0"/>
                  </a:lnTo>
                  <a:lnTo>
                    <a:pt x="11621848" y="1447872"/>
                  </a:lnTo>
                  <a:lnTo>
                    <a:pt x="0" y="14478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xmlns="" id="{3E9B893B-89E1-6451-18A1-102A0D064E7A}"/>
                </a:ext>
              </a:extLst>
            </p:cNvPr>
            <p:cNvSpPr txBox="1"/>
            <p:nvPr/>
          </p:nvSpPr>
          <p:spPr>
            <a:xfrm>
              <a:off x="0" y="-114300"/>
              <a:ext cx="11621848" cy="15621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BASIS OF ASSESSMENT</a:t>
              </a: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xmlns="" id="{5C4C158A-842E-290C-0312-D35D16CE5178}"/>
              </a:ext>
            </a:extLst>
          </p:cNvPr>
          <p:cNvGrpSpPr/>
          <p:nvPr/>
        </p:nvGrpSpPr>
        <p:grpSpPr>
          <a:xfrm>
            <a:off x="543862" y="199555"/>
            <a:ext cx="9346893" cy="665904"/>
            <a:chOff x="0" y="0"/>
            <a:chExt cx="3692600" cy="263073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24104F1D-C54A-35DB-F00A-3FBF41FA3976}"/>
                </a:ext>
              </a:extLst>
            </p:cNvPr>
            <p:cNvSpPr/>
            <p:nvPr/>
          </p:nvSpPr>
          <p:spPr>
            <a:xfrm>
              <a:off x="0" y="0"/>
              <a:ext cx="3692600" cy="263073"/>
            </a:xfrm>
            <a:custGeom>
              <a:avLst/>
              <a:gdLst/>
              <a:ahLst/>
              <a:cxnLst/>
              <a:rect l="l" t="t" r="r" b="b"/>
              <a:pathLst>
                <a:path w="3692600" h="263073">
                  <a:moveTo>
                    <a:pt x="6626" y="0"/>
                  </a:moveTo>
                  <a:lnTo>
                    <a:pt x="3685973" y="0"/>
                  </a:lnTo>
                  <a:cubicBezTo>
                    <a:pt x="3687731" y="0"/>
                    <a:pt x="3689416" y="698"/>
                    <a:pt x="3690659" y="1941"/>
                  </a:cubicBezTo>
                  <a:cubicBezTo>
                    <a:pt x="3691902" y="3183"/>
                    <a:pt x="3692600" y="4869"/>
                    <a:pt x="3692600" y="6626"/>
                  </a:cubicBezTo>
                  <a:lnTo>
                    <a:pt x="3692600" y="256447"/>
                  </a:lnTo>
                  <a:cubicBezTo>
                    <a:pt x="3692600" y="258204"/>
                    <a:pt x="3691902" y="259890"/>
                    <a:pt x="3690659" y="261132"/>
                  </a:cubicBezTo>
                  <a:cubicBezTo>
                    <a:pt x="3689416" y="262375"/>
                    <a:pt x="3687731" y="263073"/>
                    <a:pt x="3685973" y="263073"/>
                  </a:cubicBezTo>
                  <a:lnTo>
                    <a:pt x="6626" y="263073"/>
                  </a:lnTo>
                  <a:cubicBezTo>
                    <a:pt x="4869" y="263073"/>
                    <a:pt x="3183" y="262375"/>
                    <a:pt x="1941" y="261132"/>
                  </a:cubicBezTo>
                  <a:cubicBezTo>
                    <a:pt x="698" y="259890"/>
                    <a:pt x="0" y="258204"/>
                    <a:pt x="0" y="256447"/>
                  </a:cubicBezTo>
                  <a:lnTo>
                    <a:pt x="0" y="6626"/>
                  </a:lnTo>
                  <a:cubicBezTo>
                    <a:pt x="0" y="4869"/>
                    <a:pt x="698" y="3183"/>
                    <a:pt x="1941" y="1941"/>
                  </a:cubicBezTo>
                  <a:cubicBezTo>
                    <a:pt x="3183" y="698"/>
                    <a:pt x="4869" y="0"/>
                    <a:pt x="6626" y="0"/>
                  </a:cubicBezTo>
                  <a:close/>
                </a:path>
              </a:pathLst>
            </a:custGeom>
            <a:solidFill>
              <a:schemeClr val="accent2"/>
            </a:solid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xmlns="" id="{688CEA69-1F86-3EDF-F197-1CE55B570194}"/>
                </a:ext>
              </a:extLst>
            </p:cNvPr>
            <p:cNvSpPr txBox="1"/>
            <p:nvPr/>
          </p:nvSpPr>
          <p:spPr>
            <a:xfrm>
              <a:off x="0" y="-47625"/>
              <a:ext cx="3692600" cy="3106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4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xmlns="" id="{AB07540A-64E1-FD10-D753-6CD731A8DFC0}"/>
              </a:ext>
            </a:extLst>
          </p:cNvPr>
          <p:cNvGrpSpPr/>
          <p:nvPr/>
        </p:nvGrpSpPr>
        <p:grpSpPr>
          <a:xfrm>
            <a:off x="560834" y="876300"/>
            <a:ext cx="11125686" cy="25400"/>
            <a:chOff x="0" y="0"/>
            <a:chExt cx="22251372" cy="5080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xmlns="" id="{E42E65E5-E831-F427-6BBD-2D2C6529FE2F}"/>
                </a:ext>
              </a:extLst>
            </p:cNvPr>
            <p:cNvSpPr/>
            <p:nvPr/>
          </p:nvSpPr>
          <p:spPr>
            <a:xfrm>
              <a:off x="25400" y="0"/>
              <a:ext cx="22200615" cy="50800"/>
            </a:xfrm>
            <a:custGeom>
              <a:avLst/>
              <a:gdLst/>
              <a:ahLst/>
              <a:cxnLst/>
              <a:rect l="l" t="t" r="r" b="b"/>
              <a:pathLst>
                <a:path w="22200615" h="50800">
                  <a:moveTo>
                    <a:pt x="0" y="0"/>
                  </a:moveTo>
                  <a:lnTo>
                    <a:pt x="22200615" y="0"/>
                  </a:lnTo>
                  <a:lnTo>
                    <a:pt x="2220061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xmlns="" id="{FEDDD251-2A6B-CC8E-EA1A-0DE810BDBE69}"/>
              </a:ext>
            </a:extLst>
          </p:cNvPr>
          <p:cNvGrpSpPr/>
          <p:nvPr/>
        </p:nvGrpSpPr>
        <p:grpSpPr>
          <a:xfrm>
            <a:off x="1900019" y="177814"/>
            <a:ext cx="7097583" cy="914386"/>
            <a:chOff x="0" y="0"/>
            <a:chExt cx="14195165" cy="1828773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B3CE3DC0-41D3-38EA-A29B-35CB67A7DF99}"/>
                </a:ext>
              </a:extLst>
            </p:cNvPr>
            <p:cNvSpPr/>
            <p:nvPr/>
          </p:nvSpPr>
          <p:spPr>
            <a:xfrm>
              <a:off x="0" y="0"/>
              <a:ext cx="14195165" cy="1447773"/>
            </a:xfrm>
            <a:custGeom>
              <a:avLst/>
              <a:gdLst/>
              <a:ahLst/>
              <a:cxnLst/>
              <a:rect l="l" t="t" r="r" b="b"/>
              <a:pathLst>
                <a:path w="14195165" h="1447773">
                  <a:moveTo>
                    <a:pt x="0" y="0"/>
                  </a:moveTo>
                  <a:lnTo>
                    <a:pt x="14195165" y="0"/>
                  </a:lnTo>
                  <a:lnTo>
                    <a:pt x="14195165" y="1447773"/>
                  </a:lnTo>
                  <a:lnTo>
                    <a:pt x="0" y="14477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xmlns="" id="{D9693A58-9DCC-E9D8-EE53-7E188453F76E}"/>
                </a:ext>
              </a:extLst>
            </p:cNvPr>
            <p:cNvSpPr txBox="1"/>
            <p:nvPr/>
          </p:nvSpPr>
          <p:spPr>
            <a:xfrm>
              <a:off x="0" y="266700"/>
              <a:ext cx="14195164" cy="15620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BERAP</a:t>
              </a:r>
              <a:r>
                <a:rPr lang="en-US" sz="3598" b="1" spc="-79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ACTION PLAN</a:t>
              </a:r>
            </a:p>
          </p:txBody>
        </p:sp>
      </p:grpSp>
      <p:grpSp>
        <p:nvGrpSpPr>
          <p:cNvPr id="46" name="Group 17">
            <a:extLst>
              <a:ext uri="{FF2B5EF4-FFF2-40B4-BE49-F238E27FC236}">
                <a16:creationId xmlns:a16="http://schemas.microsoft.com/office/drawing/2014/main" xmlns="" id="{DBA69728-A00C-E9DC-812C-2AC7F4A00800}"/>
              </a:ext>
            </a:extLst>
          </p:cNvPr>
          <p:cNvGrpSpPr/>
          <p:nvPr/>
        </p:nvGrpSpPr>
        <p:grpSpPr>
          <a:xfrm>
            <a:off x="304802" y="158759"/>
            <a:ext cx="761997" cy="761997"/>
            <a:chOff x="0" y="0"/>
            <a:chExt cx="812800" cy="8128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37E1CADF-E4CF-52BC-07B3-D558395F5B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2"/>
            </a:solidFill>
            <a:ln w="9525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xmlns="" id="{15D1613C-7DC1-B3BA-E124-0CA46F48571D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37579" tIns="37579" rIns="37579" bIns="37579" rtlCol="0" anchor="ctr"/>
            <a:lstStyle/>
            <a:p>
              <a:pPr algn="ctr" defTabSz="609630">
                <a:lnSpc>
                  <a:spcPts val="205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081F52-C82A-47CF-BAFD-6A5CF7E9F43D}"/>
              </a:ext>
            </a:extLst>
          </p:cNvPr>
          <p:cNvSpPr txBox="1"/>
          <p:nvPr/>
        </p:nvSpPr>
        <p:spPr>
          <a:xfrm>
            <a:off x="2414158" y="2826073"/>
            <a:ext cx="23368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lbertus Medium" panose="020E0602030304020304" pitchFamily="34" charset="0"/>
              </a:rPr>
              <a:t>To regulate and Promote corruption-free </a:t>
            </a:r>
            <a:r>
              <a:rPr lang="en-US" sz="1600" dirty="0">
                <a:latin typeface="Albertus Medium" panose="020E0602030304020304" pitchFamily="34" charset="0"/>
              </a:rPr>
              <a:t>inter-state trade and strengthen export readiness</a:t>
            </a:r>
            <a:r>
              <a:rPr lang="en-US" sz="1600" dirty="0" smtClean="0">
                <a:latin typeface="Albertus Medium" panose="020E06020303040203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B1A96D-E644-CACF-B02E-75A56FCAB805}"/>
              </a:ext>
            </a:extLst>
          </p:cNvPr>
          <p:cNvSpPr txBox="1"/>
          <p:nvPr/>
        </p:nvSpPr>
        <p:spPr>
          <a:xfrm>
            <a:off x="4750958" y="2687699"/>
            <a:ext cx="3110283" cy="42780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Deploy inter-state trade portal with real-time fee information.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Establish mobile enforcement teams to eliminate illegal border </a:t>
            </a:r>
            <a:r>
              <a:rPr lang="en-US" sz="1600" dirty="0" smtClean="0">
                <a:latin typeface="Albertus Medium" panose="020E0602030304020304" pitchFamily="34" charset="0"/>
              </a:rPr>
              <a:t>levies and monitor the removal of haulage fee by January,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Expand exporters’ certification support program.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Publish list of authorized </a:t>
            </a:r>
            <a:r>
              <a:rPr lang="en-US" sz="1600" dirty="0" smtClean="0">
                <a:latin typeface="Albertus Medium" panose="020E0602030304020304" pitchFamily="34" charset="0"/>
              </a:rPr>
              <a:t>checkpoints by March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Train transport unions on legal fees/tariffs.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Facilitate export documentation clinics</a:t>
            </a:r>
            <a:r>
              <a:rPr lang="en-US" sz="1600" dirty="0" smtClean="0">
                <a:latin typeface="Albertus Medium" panose="020E06020303040203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48EB4C-8246-D567-2560-F2B00521928B}"/>
              </a:ext>
            </a:extLst>
          </p:cNvPr>
          <p:cNvSpPr txBox="1"/>
          <p:nvPr/>
        </p:nvSpPr>
        <p:spPr>
          <a:xfrm>
            <a:off x="7861240" y="2767225"/>
            <a:ext cx="402595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Reduced cost of moving goods.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Boost </a:t>
            </a:r>
            <a:r>
              <a:rPr lang="en-US" sz="1600" dirty="0" smtClean="0">
                <a:latin typeface="Albertus Medium" panose="020E0602030304020304" pitchFamily="34" charset="0"/>
              </a:rPr>
              <a:t>inter state </a:t>
            </a:r>
            <a:r>
              <a:rPr lang="en-US" sz="1600" dirty="0">
                <a:latin typeface="Albertus Medium" panose="020E0602030304020304" pitchFamily="34" charset="0"/>
              </a:rPr>
              <a:t>trade competitiveness.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Increased access to export markets.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Expansion of non-oil revenue.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871499-B943-41EE-A84E-21E9E45E0904}"/>
              </a:ext>
            </a:extLst>
          </p:cNvPr>
          <p:cNvSpPr txBox="1"/>
          <p:nvPr/>
        </p:nvSpPr>
        <p:spPr>
          <a:xfrm>
            <a:off x="9890755" y="74063"/>
            <a:ext cx="19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ONDO STATE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5854" y="2826073"/>
            <a:ext cx="2114209" cy="219109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03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26A56E-42D5-7683-FD9F-2C565E9A2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70C91B-B038-2347-87D4-DFA536250E1A}"/>
              </a:ext>
            </a:extLst>
          </p:cNvPr>
          <p:cNvSpPr txBox="1"/>
          <p:nvPr/>
        </p:nvSpPr>
        <p:spPr>
          <a:xfrm>
            <a:off x="477431" y="1427551"/>
            <a:ext cx="2022762" cy="117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 </a:t>
            </a:r>
            <a:r>
              <a:rPr lang="en-GB" sz="1667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7: </a:t>
            </a:r>
            <a:r>
              <a:rPr lang="en-US" b="1" dirty="0"/>
              <a:t>Simplified State &amp; Local Tax Regime</a:t>
            </a:r>
            <a:endParaRPr lang="en-GB" sz="1667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D119D670-D898-1FCF-056D-4A22818C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07" y="1627004"/>
            <a:ext cx="1104695" cy="1104695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</a:schemeClr>
            </a:glow>
          </a:effectLst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58EEDF2A-B529-7BF9-E6B1-2A5D235E53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34" y="1698334"/>
            <a:ext cx="1008084" cy="1008084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86F5B6C0-6D01-E60A-ED53-384052095E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17" y="1815896"/>
            <a:ext cx="765214" cy="7652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5F5FB5-C730-F5F7-0779-75630FAE6B20}"/>
              </a:ext>
            </a:extLst>
          </p:cNvPr>
          <p:cNvSpPr txBox="1"/>
          <p:nvPr/>
        </p:nvSpPr>
        <p:spPr>
          <a:xfrm>
            <a:off x="3269383" y="1267586"/>
            <a:ext cx="1960789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26707B-7662-7F96-6789-44454A9E3313}"/>
              </a:ext>
            </a:extLst>
          </p:cNvPr>
          <p:cNvSpPr txBox="1"/>
          <p:nvPr/>
        </p:nvSpPr>
        <p:spPr>
          <a:xfrm>
            <a:off x="9781376" y="1295929"/>
            <a:ext cx="1879600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Expected 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13C748D-CCCE-EA95-1584-4E8ACD34E3D9}"/>
              </a:ext>
            </a:extLst>
          </p:cNvPr>
          <p:cNvSpPr txBox="1"/>
          <p:nvPr/>
        </p:nvSpPr>
        <p:spPr>
          <a:xfrm>
            <a:off x="6690131" y="1303827"/>
            <a:ext cx="1401985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Deliverables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AF94FE3F-B907-541B-2E3C-3E1E643FE14B}"/>
              </a:ext>
            </a:extLst>
          </p:cNvPr>
          <p:cNvGrpSpPr/>
          <p:nvPr/>
        </p:nvGrpSpPr>
        <p:grpSpPr>
          <a:xfrm>
            <a:off x="2734184" y="263681"/>
            <a:ext cx="5810924" cy="723936"/>
            <a:chOff x="0" y="0"/>
            <a:chExt cx="11621848" cy="144787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CBEAF07A-4DFE-F827-6BB2-462F455B549F}"/>
                </a:ext>
              </a:extLst>
            </p:cNvPr>
            <p:cNvSpPr/>
            <p:nvPr/>
          </p:nvSpPr>
          <p:spPr>
            <a:xfrm>
              <a:off x="0" y="0"/>
              <a:ext cx="11621848" cy="1447872"/>
            </a:xfrm>
            <a:custGeom>
              <a:avLst/>
              <a:gdLst/>
              <a:ahLst/>
              <a:cxnLst/>
              <a:rect l="l" t="t" r="r" b="b"/>
              <a:pathLst>
                <a:path w="11621848" h="1447872">
                  <a:moveTo>
                    <a:pt x="0" y="0"/>
                  </a:moveTo>
                  <a:lnTo>
                    <a:pt x="11621848" y="0"/>
                  </a:lnTo>
                  <a:lnTo>
                    <a:pt x="11621848" y="1447872"/>
                  </a:lnTo>
                  <a:lnTo>
                    <a:pt x="0" y="14478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xmlns="" id="{3E9B893B-89E1-6451-18A1-102A0D064E7A}"/>
                </a:ext>
              </a:extLst>
            </p:cNvPr>
            <p:cNvSpPr txBox="1"/>
            <p:nvPr/>
          </p:nvSpPr>
          <p:spPr>
            <a:xfrm>
              <a:off x="0" y="-114300"/>
              <a:ext cx="11621848" cy="15621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BASIS OF ASSESSMENT</a:t>
              </a: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xmlns="" id="{5C4C158A-842E-290C-0312-D35D16CE5178}"/>
              </a:ext>
            </a:extLst>
          </p:cNvPr>
          <p:cNvGrpSpPr/>
          <p:nvPr/>
        </p:nvGrpSpPr>
        <p:grpSpPr>
          <a:xfrm>
            <a:off x="543862" y="199555"/>
            <a:ext cx="9346893" cy="665904"/>
            <a:chOff x="0" y="0"/>
            <a:chExt cx="3692600" cy="263073"/>
          </a:xfrm>
          <a:solidFill>
            <a:schemeClr val="accent2"/>
          </a:solidFill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24104F1D-C54A-35DB-F00A-3FBF41FA3976}"/>
                </a:ext>
              </a:extLst>
            </p:cNvPr>
            <p:cNvSpPr/>
            <p:nvPr/>
          </p:nvSpPr>
          <p:spPr>
            <a:xfrm>
              <a:off x="0" y="0"/>
              <a:ext cx="3692600" cy="263073"/>
            </a:xfrm>
            <a:custGeom>
              <a:avLst/>
              <a:gdLst/>
              <a:ahLst/>
              <a:cxnLst/>
              <a:rect l="l" t="t" r="r" b="b"/>
              <a:pathLst>
                <a:path w="3692600" h="263073">
                  <a:moveTo>
                    <a:pt x="6626" y="0"/>
                  </a:moveTo>
                  <a:lnTo>
                    <a:pt x="3685973" y="0"/>
                  </a:lnTo>
                  <a:cubicBezTo>
                    <a:pt x="3687731" y="0"/>
                    <a:pt x="3689416" y="698"/>
                    <a:pt x="3690659" y="1941"/>
                  </a:cubicBezTo>
                  <a:cubicBezTo>
                    <a:pt x="3691902" y="3183"/>
                    <a:pt x="3692600" y="4869"/>
                    <a:pt x="3692600" y="6626"/>
                  </a:cubicBezTo>
                  <a:lnTo>
                    <a:pt x="3692600" y="256447"/>
                  </a:lnTo>
                  <a:cubicBezTo>
                    <a:pt x="3692600" y="258204"/>
                    <a:pt x="3691902" y="259890"/>
                    <a:pt x="3690659" y="261132"/>
                  </a:cubicBezTo>
                  <a:cubicBezTo>
                    <a:pt x="3689416" y="262375"/>
                    <a:pt x="3687731" y="263073"/>
                    <a:pt x="3685973" y="263073"/>
                  </a:cubicBezTo>
                  <a:lnTo>
                    <a:pt x="6626" y="263073"/>
                  </a:lnTo>
                  <a:cubicBezTo>
                    <a:pt x="4869" y="263073"/>
                    <a:pt x="3183" y="262375"/>
                    <a:pt x="1941" y="261132"/>
                  </a:cubicBezTo>
                  <a:cubicBezTo>
                    <a:pt x="698" y="259890"/>
                    <a:pt x="0" y="258204"/>
                    <a:pt x="0" y="256447"/>
                  </a:cubicBezTo>
                  <a:lnTo>
                    <a:pt x="0" y="6626"/>
                  </a:lnTo>
                  <a:cubicBezTo>
                    <a:pt x="0" y="4869"/>
                    <a:pt x="698" y="3183"/>
                    <a:pt x="1941" y="1941"/>
                  </a:cubicBezTo>
                  <a:cubicBezTo>
                    <a:pt x="3183" y="698"/>
                    <a:pt x="4869" y="0"/>
                    <a:pt x="662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xmlns="" id="{688CEA69-1F86-3EDF-F197-1CE55B570194}"/>
                </a:ext>
              </a:extLst>
            </p:cNvPr>
            <p:cNvSpPr txBox="1"/>
            <p:nvPr/>
          </p:nvSpPr>
          <p:spPr>
            <a:xfrm>
              <a:off x="0" y="-47625"/>
              <a:ext cx="3692600" cy="31069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4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xmlns="" id="{AB07540A-64E1-FD10-D753-6CD731A8DFC0}"/>
              </a:ext>
            </a:extLst>
          </p:cNvPr>
          <p:cNvGrpSpPr/>
          <p:nvPr/>
        </p:nvGrpSpPr>
        <p:grpSpPr>
          <a:xfrm>
            <a:off x="560834" y="876300"/>
            <a:ext cx="11125686" cy="25400"/>
            <a:chOff x="0" y="0"/>
            <a:chExt cx="22251372" cy="5080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xmlns="" id="{E42E65E5-E831-F427-6BBD-2D2C6529FE2F}"/>
                </a:ext>
              </a:extLst>
            </p:cNvPr>
            <p:cNvSpPr/>
            <p:nvPr/>
          </p:nvSpPr>
          <p:spPr>
            <a:xfrm>
              <a:off x="25400" y="0"/>
              <a:ext cx="22200615" cy="50800"/>
            </a:xfrm>
            <a:custGeom>
              <a:avLst/>
              <a:gdLst/>
              <a:ahLst/>
              <a:cxnLst/>
              <a:rect l="l" t="t" r="r" b="b"/>
              <a:pathLst>
                <a:path w="22200615" h="50800">
                  <a:moveTo>
                    <a:pt x="0" y="0"/>
                  </a:moveTo>
                  <a:lnTo>
                    <a:pt x="22200615" y="0"/>
                  </a:lnTo>
                  <a:lnTo>
                    <a:pt x="2220061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xmlns="" id="{FEDDD251-2A6B-CC8E-EA1A-0DE810BDBE69}"/>
              </a:ext>
            </a:extLst>
          </p:cNvPr>
          <p:cNvGrpSpPr/>
          <p:nvPr/>
        </p:nvGrpSpPr>
        <p:grpSpPr>
          <a:xfrm>
            <a:off x="1900019" y="177814"/>
            <a:ext cx="7097583" cy="914386"/>
            <a:chOff x="0" y="0"/>
            <a:chExt cx="14195165" cy="1828773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B3CE3DC0-41D3-38EA-A29B-35CB67A7DF99}"/>
                </a:ext>
              </a:extLst>
            </p:cNvPr>
            <p:cNvSpPr/>
            <p:nvPr/>
          </p:nvSpPr>
          <p:spPr>
            <a:xfrm>
              <a:off x="0" y="0"/>
              <a:ext cx="14195165" cy="1447773"/>
            </a:xfrm>
            <a:custGeom>
              <a:avLst/>
              <a:gdLst/>
              <a:ahLst/>
              <a:cxnLst/>
              <a:rect l="l" t="t" r="r" b="b"/>
              <a:pathLst>
                <a:path w="14195165" h="1447773">
                  <a:moveTo>
                    <a:pt x="0" y="0"/>
                  </a:moveTo>
                  <a:lnTo>
                    <a:pt x="14195165" y="0"/>
                  </a:lnTo>
                  <a:lnTo>
                    <a:pt x="14195165" y="1447773"/>
                  </a:lnTo>
                  <a:lnTo>
                    <a:pt x="0" y="14477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xmlns="" id="{D9693A58-9DCC-E9D8-EE53-7E188453F76E}"/>
                </a:ext>
              </a:extLst>
            </p:cNvPr>
            <p:cNvSpPr txBox="1"/>
            <p:nvPr/>
          </p:nvSpPr>
          <p:spPr>
            <a:xfrm>
              <a:off x="0" y="266700"/>
              <a:ext cx="14195164" cy="15620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BERAP</a:t>
              </a:r>
              <a:r>
                <a:rPr lang="en-US" sz="3598" b="1" spc="-79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ACTION PLAN</a:t>
              </a:r>
            </a:p>
          </p:txBody>
        </p:sp>
      </p:grpSp>
      <p:grpSp>
        <p:nvGrpSpPr>
          <p:cNvPr id="46" name="Group 17">
            <a:extLst>
              <a:ext uri="{FF2B5EF4-FFF2-40B4-BE49-F238E27FC236}">
                <a16:creationId xmlns:a16="http://schemas.microsoft.com/office/drawing/2014/main" xmlns="" id="{DBA69728-A00C-E9DC-812C-2AC7F4A00800}"/>
              </a:ext>
            </a:extLst>
          </p:cNvPr>
          <p:cNvGrpSpPr/>
          <p:nvPr/>
        </p:nvGrpSpPr>
        <p:grpSpPr>
          <a:xfrm>
            <a:off x="356742" y="75282"/>
            <a:ext cx="761997" cy="761997"/>
            <a:chOff x="0" y="0"/>
            <a:chExt cx="812800" cy="8128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37E1CADF-E4CF-52BC-07B3-D558395F5B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2"/>
            </a:solidFill>
            <a:ln w="9525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xmlns="" id="{15D1613C-7DC1-B3BA-E124-0CA46F48571D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37579" tIns="37579" rIns="37579" bIns="37579" rtlCol="0" anchor="ctr"/>
            <a:lstStyle/>
            <a:p>
              <a:pPr algn="ctr" defTabSz="609630">
                <a:lnSpc>
                  <a:spcPts val="205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081F52-C82A-47CF-BAFD-6A5CF7E9F43D}"/>
              </a:ext>
            </a:extLst>
          </p:cNvPr>
          <p:cNvSpPr txBox="1"/>
          <p:nvPr/>
        </p:nvSpPr>
        <p:spPr>
          <a:xfrm>
            <a:off x="3001864" y="3047706"/>
            <a:ext cx="23368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lbertus Medium" panose="020E0602030304020304" pitchFamily="34" charset="0"/>
              </a:rPr>
              <a:t>Simplify tax compliance, harmonize rates, and improve MSME tax transparency.</a:t>
            </a:r>
            <a:endParaRPr lang="en-GB" sz="16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B1A96D-E644-CACF-B02E-75A56FCAB805}"/>
              </a:ext>
            </a:extLst>
          </p:cNvPr>
          <p:cNvSpPr txBox="1"/>
          <p:nvPr/>
        </p:nvSpPr>
        <p:spPr>
          <a:xfrm>
            <a:off x="5646296" y="2961207"/>
            <a:ext cx="3110283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Finalize consolidated tax code draft initiated in 2025.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Implement presumptive turnover tax for MSMEs.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Digitize local government business taxes.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Expand single demand notice to all LGAs.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Train LG revenue officers on unified tax </a:t>
            </a:r>
            <a:r>
              <a:rPr lang="en-US" sz="1600" dirty="0" smtClean="0">
                <a:latin typeface="Albertus Medium" panose="020E0602030304020304" pitchFamily="34" charset="0"/>
              </a:rPr>
              <a:t>administration by June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Conduct taxpayer education programs </a:t>
            </a:r>
            <a:r>
              <a:rPr lang="en-US" sz="1600" dirty="0" smtClean="0">
                <a:latin typeface="Albertus Medium" panose="020E0602030304020304" pitchFamily="34" charset="0"/>
              </a:rPr>
              <a:t>statewide by March 2026.</a:t>
            </a:r>
            <a:endParaRPr lang="en-US" sz="1600" dirty="0">
              <a:latin typeface="Albertus Medium" panose="020E06020303040203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48EB4C-8246-D567-2560-F2B00521928B}"/>
              </a:ext>
            </a:extLst>
          </p:cNvPr>
          <p:cNvSpPr txBox="1"/>
          <p:nvPr/>
        </p:nvSpPr>
        <p:spPr>
          <a:xfrm>
            <a:off x="9144001" y="2883710"/>
            <a:ext cx="2598418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Reduced compliance burden on MSMEs.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Higher voluntary compliance.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Fair, harmonized tax system.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Increased state IGR.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871499-B943-41EE-A84E-21E9E45E0904}"/>
              </a:ext>
            </a:extLst>
          </p:cNvPr>
          <p:cNvSpPr txBox="1"/>
          <p:nvPr/>
        </p:nvSpPr>
        <p:spPr>
          <a:xfrm>
            <a:off x="9890755" y="270715"/>
            <a:ext cx="19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ONDO STATE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130CDC-BA08-182A-F1A3-89E2D880F6E3}"/>
              </a:ext>
            </a:extLst>
          </p:cNvPr>
          <p:cNvSpPr/>
          <p:nvPr/>
        </p:nvSpPr>
        <p:spPr>
          <a:xfrm>
            <a:off x="685800" y="2731699"/>
            <a:ext cx="1630136" cy="175490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2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26A56E-42D5-7683-FD9F-2C565E9A2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70C91B-B038-2347-87D4-DFA536250E1A}"/>
              </a:ext>
            </a:extLst>
          </p:cNvPr>
          <p:cNvSpPr txBox="1"/>
          <p:nvPr/>
        </p:nvSpPr>
        <p:spPr>
          <a:xfrm>
            <a:off x="477430" y="1427551"/>
            <a:ext cx="2256753" cy="117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1667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 8</a:t>
            </a:r>
            <a:r>
              <a:rPr lang="en-GB" sz="1667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lvl="0">
              <a:lnSpc>
                <a:spcPct val="100000"/>
              </a:lnSpc>
            </a:pPr>
            <a:r>
              <a:rPr lang="en-US" b="1" dirty="0" smtClean="0">
                <a:latin typeface="Albertus Medium" panose="020E0602030304020304" pitchFamily="34" charset="0"/>
              </a:rPr>
              <a:t>Quick </a:t>
            </a:r>
            <a:r>
              <a:rPr lang="en-US" b="1" dirty="0">
                <a:latin typeface="Albertus Medium" panose="020E0602030304020304" pitchFamily="34" charset="0"/>
              </a:rPr>
              <a:t>Determination of Commercial Dispute</a:t>
            </a:r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D119D670-D898-1FCF-056D-4A22818C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07" y="1627004"/>
            <a:ext cx="1104695" cy="1104695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</a:schemeClr>
            </a:glow>
          </a:effectLst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58EEDF2A-B529-7BF9-E6B1-2A5D235E53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34" y="1698334"/>
            <a:ext cx="1008084" cy="1008084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86F5B6C0-6D01-E60A-ED53-384052095E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17" y="1815896"/>
            <a:ext cx="765214" cy="7652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5F5FB5-C730-F5F7-0779-75630FAE6B20}"/>
              </a:ext>
            </a:extLst>
          </p:cNvPr>
          <p:cNvSpPr txBox="1"/>
          <p:nvPr/>
        </p:nvSpPr>
        <p:spPr>
          <a:xfrm>
            <a:off x="3269383" y="1267586"/>
            <a:ext cx="1960789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26707B-7662-7F96-6789-44454A9E3313}"/>
              </a:ext>
            </a:extLst>
          </p:cNvPr>
          <p:cNvSpPr txBox="1"/>
          <p:nvPr/>
        </p:nvSpPr>
        <p:spPr>
          <a:xfrm>
            <a:off x="9781376" y="1295929"/>
            <a:ext cx="1879600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Expected 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13C748D-CCCE-EA95-1584-4E8ACD34E3D9}"/>
              </a:ext>
            </a:extLst>
          </p:cNvPr>
          <p:cNvSpPr txBox="1"/>
          <p:nvPr/>
        </p:nvSpPr>
        <p:spPr>
          <a:xfrm>
            <a:off x="6690131" y="1303827"/>
            <a:ext cx="1401985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Deliverables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AF94FE3F-B907-541B-2E3C-3E1E643FE14B}"/>
              </a:ext>
            </a:extLst>
          </p:cNvPr>
          <p:cNvGrpSpPr/>
          <p:nvPr/>
        </p:nvGrpSpPr>
        <p:grpSpPr>
          <a:xfrm>
            <a:off x="2734184" y="263681"/>
            <a:ext cx="5810924" cy="723936"/>
            <a:chOff x="0" y="0"/>
            <a:chExt cx="11621848" cy="144787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CBEAF07A-4DFE-F827-6BB2-462F455B549F}"/>
                </a:ext>
              </a:extLst>
            </p:cNvPr>
            <p:cNvSpPr/>
            <p:nvPr/>
          </p:nvSpPr>
          <p:spPr>
            <a:xfrm>
              <a:off x="0" y="0"/>
              <a:ext cx="11621848" cy="1447872"/>
            </a:xfrm>
            <a:custGeom>
              <a:avLst/>
              <a:gdLst/>
              <a:ahLst/>
              <a:cxnLst/>
              <a:rect l="l" t="t" r="r" b="b"/>
              <a:pathLst>
                <a:path w="11621848" h="1447872">
                  <a:moveTo>
                    <a:pt x="0" y="0"/>
                  </a:moveTo>
                  <a:lnTo>
                    <a:pt x="11621848" y="0"/>
                  </a:lnTo>
                  <a:lnTo>
                    <a:pt x="11621848" y="1447872"/>
                  </a:lnTo>
                  <a:lnTo>
                    <a:pt x="0" y="14478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xmlns="" id="{3E9B893B-89E1-6451-18A1-102A0D064E7A}"/>
                </a:ext>
              </a:extLst>
            </p:cNvPr>
            <p:cNvSpPr txBox="1"/>
            <p:nvPr/>
          </p:nvSpPr>
          <p:spPr>
            <a:xfrm>
              <a:off x="0" y="-114300"/>
              <a:ext cx="11621848" cy="15621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BASIS OF ASSESSMENT</a:t>
              </a: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xmlns="" id="{5C4C158A-842E-290C-0312-D35D16CE5178}"/>
              </a:ext>
            </a:extLst>
          </p:cNvPr>
          <p:cNvGrpSpPr/>
          <p:nvPr/>
        </p:nvGrpSpPr>
        <p:grpSpPr>
          <a:xfrm>
            <a:off x="543862" y="199555"/>
            <a:ext cx="9346893" cy="665904"/>
            <a:chOff x="0" y="0"/>
            <a:chExt cx="3692600" cy="263073"/>
          </a:xfrm>
          <a:solidFill>
            <a:schemeClr val="accent2"/>
          </a:solidFill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24104F1D-C54A-35DB-F00A-3FBF41FA3976}"/>
                </a:ext>
              </a:extLst>
            </p:cNvPr>
            <p:cNvSpPr/>
            <p:nvPr/>
          </p:nvSpPr>
          <p:spPr>
            <a:xfrm>
              <a:off x="0" y="0"/>
              <a:ext cx="3692600" cy="263073"/>
            </a:xfrm>
            <a:custGeom>
              <a:avLst/>
              <a:gdLst/>
              <a:ahLst/>
              <a:cxnLst/>
              <a:rect l="l" t="t" r="r" b="b"/>
              <a:pathLst>
                <a:path w="3692600" h="263073">
                  <a:moveTo>
                    <a:pt x="6626" y="0"/>
                  </a:moveTo>
                  <a:lnTo>
                    <a:pt x="3685973" y="0"/>
                  </a:lnTo>
                  <a:cubicBezTo>
                    <a:pt x="3687731" y="0"/>
                    <a:pt x="3689416" y="698"/>
                    <a:pt x="3690659" y="1941"/>
                  </a:cubicBezTo>
                  <a:cubicBezTo>
                    <a:pt x="3691902" y="3183"/>
                    <a:pt x="3692600" y="4869"/>
                    <a:pt x="3692600" y="6626"/>
                  </a:cubicBezTo>
                  <a:lnTo>
                    <a:pt x="3692600" y="256447"/>
                  </a:lnTo>
                  <a:cubicBezTo>
                    <a:pt x="3692600" y="258204"/>
                    <a:pt x="3691902" y="259890"/>
                    <a:pt x="3690659" y="261132"/>
                  </a:cubicBezTo>
                  <a:cubicBezTo>
                    <a:pt x="3689416" y="262375"/>
                    <a:pt x="3687731" y="263073"/>
                    <a:pt x="3685973" y="263073"/>
                  </a:cubicBezTo>
                  <a:lnTo>
                    <a:pt x="6626" y="263073"/>
                  </a:lnTo>
                  <a:cubicBezTo>
                    <a:pt x="4869" y="263073"/>
                    <a:pt x="3183" y="262375"/>
                    <a:pt x="1941" y="261132"/>
                  </a:cubicBezTo>
                  <a:cubicBezTo>
                    <a:pt x="698" y="259890"/>
                    <a:pt x="0" y="258204"/>
                    <a:pt x="0" y="256447"/>
                  </a:cubicBezTo>
                  <a:lnTo>
                    <a:pt x="0" y="6626"/>
                  </a:lnTo>
                  <a:cubicBezTo>
                    <a:pt x="0" y="4869"/>
                    <a:pt x="698" y="3183"/>
                    <a:pt x="1941" y="1941"/>
                  </a:cubicBezTo>
                  <a:cubicBezTo>
                    <a:pt x="3183" y="698"/>
                    <a:pt x="4869" y="0"/>
                    <a:pt x="662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xmlns="" id="{688CEA69-1F86-3EDF-F197-1CE55B570194}"/>
                </a:ext>
              </a:extLst>
            </p:cNvPr>
            <p:cNvSpPr txBox="1"/>
            <p:nvPr/>
          </p:nvSpPr>
          <p:spPr>
            <a:xfrm>
              <a:off x="0" y="-47625"/>
              <a:ext cx="3692600" cy="31069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4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xmlns="" id="{AB07540A-64E1-FD10-D753-6CD731A8DFC0}"/>
              </a:ext>
            </a:extLst>
          </p:cNvPr>
          <p:cNvGrpSpPr/>
          <p:nvPr/>
        </p:nvGrpSpPr>
        <p:grpSpPr>
          <a:xfrm>
            <a:off x="560834" y="876300"/>
            <a:ext cx="11125686" cy="25400"/>
            <a:chOff x="0" y="0"/>
            <a:chExt cx="22251372" cy="5080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xmlns="" id="{E42E65E5-E831-F427-6BBD-2D2C6529FE2F}"/>
                </a:ext>
              </a:extLst>
            </p:cNvPr>
            <p:cNvSpPr/>
            <p:nvPr/>
          </p:nvSpPr>
          <p:spPr>
            <a:xfrm>
              <a:off x="25400" y="0"/>
              <a:ext cx="22200615" cy="50800"/>
            </a:xfrm>
            <a:custGeom>
              <a:avLst/>
              <a:gdLst/>
              <a:ahLst/>
              <a:cxnLst/>
              <a:rect l="l" t="t" r="r" b="b"/>
              <a:pathLst>
                <a:path w="22200615" h="50800">
                  <a:moveTo>
                    <a:pt x="0" y="0"/>
                  </a:moveTo>
                  <a:lnTo>
                    <a:pt x="22200615" y="0"/>
                  </a:lnTo>
                  <a:lnTo>
                    <a:pt x="2220061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xmlns="" id="{FEDDD251-2A6B-CC8E-EA1A-0DE810BDBE69}"/>
              </a:ext>
            </a:extLst>
          </p:cNvPr>
          <p:cNvGrpSpPr/>
          <p:nvPr/>
        </p:nvGrpSpPr>
        <p:grpSpPr>
          <a:xfrm>
            <a:off x="1900019" y="177814"/>
            <a:ext cx="7097583" cy="914386"/>
            <a:chOff x="0" y="0"/>
            <a:chExt cx="14195165" cy="1828773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B3CE3DC0-41D3-38EA-A29B-35CB67A7DF99}"/>
                </a:ext>
              </a:extLst>
            </p:cNvPr>
            <p:cNvSpPr/>
            <p:nvPr/>
          </p:nvSpPr>
          <p:spPr>
            <a:xfrm>
              <a:off x="0" y="0"/>
              <a:ext cx="14195165" cy="1447773"/>
            </a:xfrm>
            <a:custGeom>
              <a:avLst/>
              <a:gdLst/>
              <a:ahLst/>
              <a:cxnLst/>
              <a:rect l="l" t="t" r="r" b="b"/>
              <a:pathLst>
                <a:path w="14195165" h="1447773">
                  <a:moveTo>
                    <a:pt x="0" y="0"/>
                  </a:moveTo>
                  <a:lnTo>
                    <a:pt x="14195165" y="0"/>
                  </a:lnTo>
                  <a:lnTo>
                    <a:pt x="14195165" y="1447773"/>
                  </a:lnTo>
                  <a:lnTo>
                    <a:pt x="0" y="14477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xmlns="" id="{D9693A58-9DCC-E9D8-EE53-7E188453F76E}"/>
                </a:ext>
              </a:extLst>
            </p:cNvPr>
            <p:cNvSpPr txBox="1"/>
            <p:nvPr/>
          </p:nvSpPr>
          <p:spPr>
            <a:xfrm>
              <a:off x="0" y="266700"/>
              <a:ext cx="14195164" cy="15620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BERAP</a:t>
              </a:r>
              <a:r>
                <a:rPr lang="en-US" sz="3598" b="1" spc="-79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ACTION PLAN</a:t>
              </a:r>
            </a:p>
          </p:txBody>
        </p:sp>
      </p:grpSp>
      <p:grpSp>
        <p:nvGrpSpPr>
          <p:cNvPr id="46" name="Group 17">
            <a:extLst>
              <a:ext uri="{FF2B5EF4-FFF2-40B4-BE49-F238E27FC236}">
                <a16:creationId xmlns:a16="http://schemas.microsoft.com/office/drawing/2014/main" xmlns="" id="{DBA69728-A00C-E9DC-812C-2AC7F4A00800}"/>
              </a:ext>
            </a:extLst>
          </p:cNvPr>
          <p:cNvGrpSpPr/>
          <p:nvPr/>
        </p:nvGrpSpPr>
        <p:grpSpPr>
          <a:xfrm>
            <a:off x="356742" y="75282"/>
            <a:ext cx="761997" cy="761997"/>
            <a:chOff x="0" y="0"/>
            <a:chExt cx="812800" cy="8128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37E1CADF-E4CF-52BC-07B3-D558395F5B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2"/>
            </a:solidFill>
            <a:ln w="9525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xmlns="" id="{15D1613C-7DC1-B3BA-E124-0CA46F48571D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37579" tIns="37579" rIns="37579" bIns="37579" rtlCol="0" anchor="ctr"/>
            <a:lstStyle/>
            <a:p>
              <a:pPr algn="ctr" defTabSz="609630">
                <a:lnSpc>
                  <a:spcPts val="205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081F52-C82A-47CF-BAFD-6A5CF7E9F43D}"/>
              </a:ext>
            </a:extLst>
          </p:cNvPr>
          <p:cNvSpPr txBox="1"/>
          <p:nvPr/>
        </p:nvSpPr>
        <p:spPr>
          <a:xfrm>
            <a:off x="3001864" y="3047706"/>
            <a:ext cx="233680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To </a:t>
            </a:r>
            <a:r>
              <a:rPr lang="en-US" sz="1600" dirty="0">
                <a:latin typeface="Albertus Medium" panose="020E0602030304020304" pitchFamily="34" charset="0"/>
                <a:cs typeface="Segoe UI" panose="020B0502040204020203" pitchFamily="34" charset="0"/>
              </a:rPr>
              <a:t>establish a</a:t>
            </a:r>
          </a:p>
          <a:p>
            <a:r>
              <a:rPr lang="en-US" sz="1600" dirty="0">
                <a:latin typeface="Albertus Medium" panose="020E0602030304020304" pitchFamily="34" charset="0"/>
                <a:cs typeface="Segoe UI" panose="020B0502040204020203" pitchFamily="34" charset="0"/>
              </a:rPr>
              <a:t>Special Court</a:t>
            </a:r>
          </a:p>
          <a:p>
            <a:r>
              <a:rPr lang="en-US" sz="1600" dirty="0">
                <a:latin typeface="Albertus Medium" panose="020E0602030304020304" pitchFamily="34" charset="0"/>
                <a:cs typeface="Segoe UI" panose="020B0502040204020203" pitchFamily="34" charset="0"/>
              </a:rPr>
              <a:t>(e.g. Small</a:t>
            </a:r>
          </a:p>
          <a:p>
            <a:r>
              <a:rPr lang="en-US" sz="1600" dirty="0">
                <a:latin typeface="Albertus Medium" panose="020E0602030304020304" pitchFamily="34" charset="0"/>
                <a:cs typeface="Segoe UI" panose="020B0502040204020203" pitchFamily="34" charset="0"/>
              </a:rPr>
              <a:t>Claims Court)</a:t>
            </a:r>
          </a:p>
          <a:p>
            <a:r>
              <a:rPr lang="en-US" sz="16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For Commercial</a:t>
            </a:r>
            <a:endParaRPr lang="en-US" sz="16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Albertus Medium" panose="020E0602030304020304" pitchFamily="34" charset="0"/>
                <a:cs typeface="Segoe UI" panose="020B0502040204020203" pitchFamily="34" charset="0"/>
              </a:rPr>
              <a:t>dispute </a:t>
            </a:r>
            <a:r>
              <a:rPr lang="en-US" sz="16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of Micro </a:t>
            </a:r>
            <a:r>
              <a:rPr lang="en-US" sz="1600" dirty="0">
                <a:latin typeface="Albertus Medium" panose="020E0602030304020304" pitchFamily="34" charset="0"/>
                <a:cs typeface="Segoe UI" panose="020B0502040204020203" pitchFamily="34" charset="0"/>
              </a:rPr>
              <a:t>and</a:t>
            </a:r>
          </a:p>
          <a:p>
            <a:r>
              <a:rPr lang="en-US" sz="16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Small Enterprises</a:t>
            </a:r>
            <a:r>
              <a:rPr lang="en-US" sz="1600" dirty="0">
                <a:latin typeface="Albertus Medium" panose="020E0602030304020304" pitchFamily="34" charset="0"/>
                <a:cs typeface="Segoe UI" panose="020B0502040204020203" pitchFamily="34" charset="0"/>
              </a:rPr>
              <a:t>.</a:t>
            </a:r>
            <a:endParaRPr lang="en-GB" sz="16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B1A96D-E644-CACF-B02E-75A56FCAB805}"/>
              </a:ext>
            </a:extLst>
          </p:cNvPr>
          <p:cNvSpPr txBox="1"/>
          <p:nvPr/>
        </p:nvSpPr>
        <p:spPr>
          <a:xfrm>
            <a:off x="5646296" y="2961207"/>
            <a:ext cx="3110283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latin typeface="Albertus Medium" panose="020E0602030304020304" pitchFamily="34" charset="0"/>
              </a:rPr>
              <a:t>Conduct training for Magistrates and Registrars </a:t>
            </a:r>
            <a:r>
              <a:rPr lang="en-US" sz="1600" dirty="0">
                <a:latin typeface="Albertus Medium" panose="020E0602030304020304" pitchFamily="34" charset="0"/>
              </a:rPr>
              <a:t>for </a:t>
            </a:r>
            <a:r>
              <a:rPr lang="en-US" sz="1600" dirty="0" smtClean="0">
                <a:latin typeface="Albertus Medium" panose="020E0602030304020304" pitchFamily="34" charset="0"/>
              </a:rPr>
              <a:t>the scheme by 2</a:t>
            </a:r>
            <a:r>
              <a:rPr lang="en-US" sz="1600" baseline="30000" dirty="0" smtClean="0">
                <a:latin typeface="Albertus Medium" panose="020E0602030304020304" pitchFamily="34" charset="0"/>
              </a:rPr>
              <a:t>nd</a:t>
            </a:r>
            <a:r>
              <a:rPr lang="en-US" sz="1600" dirty="0" smtClean="0">
                <a:latin typeface="Albertus Medium" panose="020E0602030304020304" pitchFamily="34" charset="0"/>
              </a:rPr>
              <a:t> quarter of 2026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AutoNum type="arabicPeriod" startAt="2"/>
            </a:pPr>
            <a:r>
              <a:rPr lang="en-US" sz="1600" dirty="0" smtClean="0">
                <a:latin typeface="Albertus Medium" panose="020E0602030304020304" pitchFamily="34" charset="0"/>
              </a:rPr>
              <a:t>Conduct awareness campaign to sensitize the public </a:t>
            </a:r>
            <a:r>
              <a:rPr lang="en-US" sz="1600" dirty="0">
                <a:latin typeface="Albertus Medium" panose="020E0602030304020304" pitchFamily="34" charset="0"/>
              </a:rPr>
              <a:t>on </a:t>
            </a:r>
            <a:r>
              <a:rPr lang="en-US" sz="1600" dirty="0" smtClean="0">
                <a:latin typeface="Albertus Medium" panose="020E0602030304020304" pitchFamily="34" charset="0"/>
              </a:rPr>
              <a:t>the existence </a:t>
            </a:r>
            <a:r>
              <a:rPr lang="en-US" sz="1600" dirty="0">
                <a:latin typeface="Albertus Medium" panose="020E0602030304020304" pitchFamily="34" charset="0"/>
              </a:rPr>
              <a:t>of </a:t>
            </a:r>
            <a:r>
              <a:rPr lang="en-US" sz="1600" dirty="0" smtClean="0">
                <a:latin typeface="Albertus Medium" panose="020E0602030304020304" pitchFamily="34" charset="0"/>
              </a:rPr>
              <a:t>the Small Claim Court by February, 2026.</a:t>
            </a:r>
          </a:p>
          <a:p>
            <a:pPr marL="342900" lvl="0" indent="-342900">
              <a:buAutoNum type="arabicPeriod" startAt="2"/>
            </a:pPr>
            <a:r>
              <a:rPr lang="en-US" sz="1600" dirty="0" smtClean="0">
                <a:latin typeface="Albertus Medium" panose="020E0602030304020304" pitchFamily="34" charset="0"/>
              </a:rPr>
              <a:t>Employment of more Adjudicators such as Magistrates by July 2026.</a:t>
            </a:r>
            <a:endParaRPr lang="en-US" sz="1600" dirty="0">
              <a:latin typeface="Albertus Medium" panose="020E06020303040203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48EB4C-8246-D567-2560-F2B00521928B}"/>
              </a:ext>
            </a:extLst>
          </p:cNvPr>
          <p:cNvSpPr txBox="1"/>
          <p:nvPr/>
        </p:nvSpPr>
        <p:spPr>
          <a:xfrm>
            <a:off x="9144001" y="2883710"/>
            <a:ext cx="259841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Albertus Medium" panose="020E0602030304020304" pitchFamily="34" charset="0"/>
              </a:rPr>
              <a:t>1. To maintain speedy </a:t>
            </a:r>
            <a:r>
              <a:rPr lang="en-US" sz="1600" dirty="0">
                <a:latin typeface="Albertus Medium" panose="020E0602030304020304" pitchFamily="34" charset="0"/>
              </a:rPr>
              <a:t>and </a:t>
            </a:r>
            <a:r>
              <a:rPr lang="en-US" sz="1600" dirty="0" smtClean="0">
                <a:latin typeface="Albertus Medium" panose="020E0602030304020304" pitchFamily="34" charset="0"/>
              </a:rPr>
              <a:t>accelerated hearing.</a:t>
            </a:r>
          </a:p>
          <a:p>
            <a:pPr lvl="0"/>
            <a:r>
              <a:rPr lang="en-US" sz="1600" dirty="0" smtClean="0">
                <a:latin typeface="Albertus Medium" panose="020E0602030304020304" pitchFamily="34" charset="0"/>
              </a:rPr>
              <a:t>2. Reduce adjudication time in commercial dispute.</a:t>
            </a:r>
            <a:endParaRPr lang="en-US" sz="1600" dirty="0">
              <a:latin typeface="Albertus Medium" panose="020E06020303040203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871499-B943-41EE-A84E-21E9E45E0904}"/>
              </a:ext>
            </a:extLst>
          </p:cNvPr>
          <p:cNvSpPr txBox="1"/>
          <p:nvPr/>
        </p:nvSpPr>
        <p:spPr>
          <a:xfrm>
            <a:off x="9890755" y="270715"/>
            <a:ext cx="19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ONDO STATE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1200" y="2731699"/>
            <a:ext cx="1943242" cy="196789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688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469EE3-233F-341F-B088-E1F63BA964F5}"/>
              </a:ext>
            </a:extLst>
          </p:cNvPr>
          <p:cNvSpPr txBox="1"/>
          <p:nvPr/>
        </p:nvSpPr>
        <p:spPr>
          <a:xfrm>
            <a:off x="135341" y="3733126"/>
            <a:ext cx="4712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lbertus Medium" panose="020E0602030304020304" pitchFamily="34" charset="0"/>
              </a:rPr>
              <a:t>His Excellency, </a:t>
            </a:r>
          </a:p>
          <a:p>
            <a:pPr algn="ctr"/>
            <a:r>
              <a:rPr lang="en-US" b="1" dirty="0" smtClean="0">
                <a:latin typeface="Albertus Medium" panose="020E0602030304020304" pitchFamily="34" charset="0"/>
              </a:rPr>
              <a:t>Hon. Lucky </a:t>
            </a:r>
            <a:r>
              <a:rPr lang="en-US" b="1" dirty="0" err="1" smtClean="0">
                <a:latin typeface="Albertus Medium" panose="020E0602030304020304" pitchFamily="34" charset="0"/>
              </a:rPr>
              <a:t>Orimisan</a:t>
            </a:r>
            <a:r>
              <a:rPr lang="en-US" b="1" dirty="0" smtClean="0">
                <a:latin typeface="Albertus Medium" panose="020E0602030304020304" pitchFamily="34" charset="0"/>
              </a:rPr>
              <a:t> </a:t>
            </a:r>
            <a:r>
              <a:rPr lang="en-US" b="1" dirty="0" err="1">
                <a:latin typeface="Albertus Medium" panose="020E0602030304020304" pitchFamily="34" charset="0"/>
              </a:rPr>
              <a:t>Aiyedatiwa</a:t>
            </a:r>
            <a:endParaRPr lang="en-US" b="1" dirty="0">
              <a:latin typeface="Albertus Medium" panose="020E0602030304020304" pitchFamily="34" charset="0"/>
            </a:endParaRPr>
          </a:p>
          <a:p>
            <a:pPr algn="ctr"/>
            <a:r>
              <a:rPr lang="en-US" b="1" dirty="0">
                <a:latin typeface="Albertus Medium" panose="020E0602030304020304" pitchFamily="34" charset="0"/>
              </a:rPr>
              <a:t>Executive Governor of Ondo State</a:t>
            </a:r>
            <a:endParaRPr lang="en-GB" b="1" dirty="0">
              <a:latin typeface="Albertus Medium" panose="020E06020303040203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E9F3DA-627F-2264-8EEF-81BCED651246}"/>
              </a:ext>
            </a:extLst>
          </p:cNvPr>
          <p:cNvSpPr txBox="1"/>
          <p:nvPr/>
        </p:nvSpPr>
        <p:spPr>
          <a:xfrm>
            <a:off x="6559826" y="4293704"/>
            <a:ext cx="4214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lbertus Medium" panose="020E0602030304020304" pitchFamily="34" charset="0"/>
              </a:rPr>
              <a:t>Mrs </a:t>
            </a:r>
            <a:r>
              <a:rPr lang="en-GB" b="1" dirty="0" err="1" smtClean="0">
                <a:latin typeface="Albertus Medium" panose="020E0602030304020304" pitchFamily="34" charset="0"/>
              </a:rPr>
              <a:t>Omowumi</a:t>
            </a:r>
            <a:r>
              <a:rPr lang="en-GB" b="1" dirty="0" smtClean="0">
                <a:latin typeface="Albertus Medium" panose="020E0602030304020304" pitchFamily="34" charset="0"/>
              </a:rPr>
              <a:t> Isaac, </a:t>
            </a:r>
            <a:endParaRPr lang="en-GB" b="1" dirty="0">
              <a:latin typeface="Albertus Medium" panose="020E0602030304020304" pitchFamily="34" charset="0"/>
            </a:endParaRPr>
          </a:p>
          <a:p>
            <a:pPr algn="ctr"/>
            <a:r>
              <a:rPr lang="en-GB" b="1" dirty="0" smtClean="0">
                <a:latin typeface="Albertus Medium" panose="020E0602030304020304" pitchFamily="34" charset="0"/>
              </a:rPr>
              <a:t>Hon Commissioner for Finance &amp; Chairman EODB </a:t>
            </a:r>
            <a:r>
              <a:rPr lang="en-GB" b="1" dirty="0" err="1" smtClean="0">
                <a:latin typeface="Albertus Medium" panose="020E0602030304020304" pitchFamily="34" charset="0"/>
              </a:rPr>
              <a:t>Ondo</a:t>
            </a:r>
            <a:r>
              <a:rPr lang="en-GB" b="1" dirty="0" smtClean="0">
                <a:latin typeface="Albertus Medium" panose="020E0602030304020304" pitchFamily="34" charset="0"/>
              </a:rPr>
              <a:t> State </a:t>
            </a:r>
            <a:endParaRPr lang="en-GB" b="1" dirty="0">
              <a:latin typeface="Albertus Medium" panose="020E0602030304020304" pitchFamily="34" charset="0"/>
            </a:endParaRPr>
          </a:p>
          <a:p>
            <a:pPr algn="ctr"/>
            <a:endParaRPr lang="en-GB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FEBBD86-A9A4-F121-BD37-14D762B097E0}"/>
              </a:ext>
            </a:extLst>
          </p:cNvPr>
          <p:cNvGrpSpPr/>
          <p:nvPr/>
        </p:nvGrpSpPr>
        <p:grpSpPr>
          <a:xfrm>
            <a:off x="543862" y="199555"/>
            <a:ext cx="9346893" cy="665904"/>
            <a:chOff x="0" y="0"/>
            <a:chExt cx="3692600" cy="263073"/>
          </a:xfrm>
          <a:solidFill>
            <a:schemeClr val="accent2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1C68DC27-9935-82B1-DA34-443778B99AA4}"/>
                </a:ext>
              </a:extLst>
            </p:cNvPr>
            <p:cNvSpPr/>
            <p:nvPr/>
          </p:nvSpPr>
          <p:spPr>
            <a:xfrm>
              <a:off x="0" y="0"/>
              <a:ext cx="3692600" cy="263073"/>
            </a:xfrm>
            <a:custGeom>
              <a:avLst/>
              <a:gdLst/>
              <a:ahLst/>
              <a:cxnLst/>
              <a:rect l="l" t="t" r="r" b="b"/>
              <a:pathLst>
                <a:path w="3692600" h="263073">
                  <a:moveTo>
                    <a:pt x="6626" y="0"/>
                  </a:moveTo>
                  <a:lnTo>
                    <a:pt x="3685973" y="0"/>
                  </a:lnTo>
                  <a:cubicBezTo>
                    <a:pt x="3687731" y="0"/>
                    <a:pt x="3689416" y="698"/>
                    <a:pt x="3690659" y="1941"/>
                  </a:cubicBezTo>
                  <a:cubicBezTo>
                    <a:pt x="3691902" y="3183"/>
                    <a:pt x="3692600" y="4869"/>
                    <a:pt x="3692600" y="6626"/>
                  </a:cubicBezTo>
                  <a:lnTo>
                    <a:pt x="3692600" y="256447"/>
                  </a:lnTo>
                  <a:cubicBezTo>
                    <a:pt x="3692600" y="258204"/>
                    <a:pt x="3691902" y="259890"/>
                    <a:pt x="3690659" y="261132"/>
                  </a:cubicBezTo>
                  <a:cubicBezTo>
                    <a:pt x="3689416" y="262375"/>
                    <a:pt x="3687731" y="263073"/>
                    <a:pt x="3685973" y="263073"/>
                  </a:cubicBezTo>
                  <a:lnTo>
                    <a:pt x="6626" y="263073"/>
                  </a:lnTo>
                  <a:cubicBezTo>
                    <a:pt x="4869" y="263073"/>
                    <a:pt x="3183" y="262375"/>
                    <a:pt x="1941" y="261132"/>
                  </a:cubicBezTo>
                  <a:cubicBezTo>
                    <a:pt x="698" y="259890"/>
                    <a:pt x="0" y="258204"/>
                    <a:pt x="0" y="256447"/>
                  </a:cubicBezTo>
                  <a:lnTo>
                    <a:pt x="0" y="6626"/>
                  </a:lnTo>
                  <a:cubicBezTo>
                    <a:pt x="0" y="4869"/>
                    <a:pt x="698" y="3183"/>
                    <a:pt x="1941" y="1941"/>
                  </a:cubicBezTo>
                  <a:cubicBezTo>
                    <a:pt x="3183" y="698"/>
                    <a:pt x="4869" y="0"/>
                    <a:pt x="662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B2DDBB7-7645-BA54-58E4-593A842739CE}"/>
                </a:ext>
              </a:extLst>
            </p:cNvPr>
            <p:cNvSpPr txBox="1"/>
            <p:nvPr/>
          </p:nvSpPr>
          <p:spPr>
            <a:xfrm>
              <a:off x="0" y="-47625"/>
              <a:ext cx="3692600" cy="31069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4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xmlns="" id="{AC824096-AD93-7AD5-ED76-58064EC4CABC}"/>
              </a:ext>
            </a:extLst>
          </p:cNvPr>
          <p:cNvGrpSpPr/>
          <p:nvPr/>
        </p:nvGrpSpPr>
        <p:grpSpPr>
          <a:xfrm>
            <a:off x="304802" y="158759"/>
            <a:ext cx="761997" cy="761997"/>
            <a:chOff x="0" y="0"/>
            <a:chExt cx="812800" cy="812800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xmlns="" id="{10C17DDF-4B6C-987F-E501-440E1B9559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2"/>
            </a:solidFill>
            <a:ln w="9525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xmlns="" id="{C5F40609-4038-7F00-39E0-056562671E97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37579" tIns="37579" rIns="37579" bIns="37579" rtlCol="0" anchor="ctr"/>
            <a:lstStyle/>
            <a:p>
              <a:pPr algn="ctr" defTabSz="609630">
                <a:lnSpc>
                  <a:spcPts val="205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4E09E8-560F-3262-C83B-050C84FAB093}"/>
              </a:ext>
            </a:extLst>
          </p:cNvPr>
          <p:cNvSpPr txBox="1"/>
          <p:nvPr/>
        </p:nvSpPr>
        <p:spPr>
          <a:xfrm>
            <a:off x="2438400" y="199555"/>
            <a:ext cx="6096000" cy="614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4314"/>
              </a:lnSpc>
              <a:defRPr/>
            </a:pPr>
            <a:r>
              <a:rPr lang="en-US" sz="3200" b="1" spc="-79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BERAP ACTION PLAN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00617A-0AB8-9247-D555-93FE4A8880D1}"/>
              </a:ext>
            </a:extLst>
          </p:cNvPr>
          <p:cNvSpPr txBox="1"/>
          <p:nvPr/>
        </p:nvSpPr>
        <p:spPr>
          <a:xfrm>
            <a:off x="2031293" y="5924405"/>
            <a:ext cx="885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lbertus Medium" panose="020E0602030304020304" pitchFamily="34" charset="0"/>
              </a:rPr>
              <a:t>This BERAP was developed in consultation with the Private Sector in </a:t>
            </a:r>
            <a:r>
              <a:rPr lang="en-GB" sz="1600" b="1" dirty="0" smtClean="0">
                <a:latin typeface="Albertus Medium" panose="020E0602030304020304" pitchFamily="34" charset="0"/>
              </a:rPr>
              <a:t>the  </a:t>
            </a:r>
            <a:r>
              <a:rPr lang="en-GB" sz="1600" b="1" dirty="0">
                <a:latin typeface="Albertus Medium" panose="020E0602030304020304" pitchFamily="34" charset="0"/>
              </a:rPr>
              <a:t>State.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72" y="986010"/>
            <a:ext cx="2420503" cy="2719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1295830"/>
            <a:ext cx="2640330" cy="29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CF36953-7146-C864-D080-9601743EEF6F}"/>
              </a:ext>
            </a:extLst>
          </p:cNvPr>
          <p:cNvGrpSpPr/>
          <p:nvPr/>
        </p:nvGrpSpPr>
        <p:grpSpPr>
          <a:xfrm>
            <a:off x="543862" y="199555"/>
            <a:ext cx="9346893" cy="665904"/>
            <a:chOff x="0" y="0"/>
            <a:chExt cx="3692600" cy="263073"/>
          </a:xfrm>
          <a:solidFill>
            <a:schemeClr val="accent2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68DCBC09-65CE-D23E-7AAE-F9FDE08E4E73}"/>
                </a:ext>
              </a:extLst>
            </p:cNvPr>
            <p:cNvSpPr/>
            <p:nvPr/>
          </p:nvSpPr>
          <p:spPr>
            <a:xfrm>
              <a:off x="0" y="0"/>
              <a:ext cx="3692600" cy="263073"/>
            </a:xfrm>
            <a:custGeom>
              <a:avLst/>
              <a:gdLst/>
              <a:ahLst/>
              <a:cxnLst/>
              <a:rect l="l" t="t" r="r" b="b"/>
              <a:pathLst>
                <a:path w="3692600" h="263073">
                  <a:moveTo>
                    <a:pt x="6626" y="0"/>
                  </a:moveTo>
                  <a:lnTo>
                    <a:pt x="3685973" y="0"/>
                  </a:lnTo>
                  <a:cubicBezTo>
                    <a:pt x="3687731" y="0"/>
                    <a:pt x="3689416" y="698"/>
                    <a:pt x="3690659" y="1941"/>
                  </a:cubicBezTo>
                  <a:cubicBezTo>
                    <a:pt x="3691902" y="3183"/>
                    <a:pt x="3692600" y="4869"/>
                    <a:pt x="3692600" y="6626"/>
                  </a:cubicBezTo>
                  <a:lnTo>
                    <a:pt x="3692600" y="256447"/>
                  </a:lnTo>
                  <a:cubicBezTo>
                    <a:pt x="3692600" y="258204"/>
                    <a:pt x="3691902" y="259890"/>
                    <a:pt x="3690659" y="261132"/>
                  </a:cubicBezTo>
                  <a:cubicBezTo>
                    <a:pt x="3689416" y="262375"/>
                    <a:pt x="3687731" y="263073"/>
                    <a:pt x="3685973" y="263073"/>
                  </a:cubicBezTo>
                  <a:lnTo>
                    <a:pt x="6626" y="263073"/>
                  </a:lnTo>
                  <a:cubicBezTo>
                    <a:pt x="4869" y="263073"/>
                    <a:pt x="3183" y="262375"/>
                    <a:pt x="1941" y="261132"/>
                  </a:cubicBezTo>
                  <a:cubicBezTo>
                    <a:pt x="698" y="259890"/>
                    <a:pt x="0" y="258204"/>
                    <a:pt x="0" y="256447"/>
                  </a:cubicBezTo>
                  <a:lnTo>
                    <a:pt x="0" y="6626"/>
                  </a:lnTo>
                  <a:cubicBezTo>
                    <a:pt x="0" y="4869"/>
                    <a:pt x="698" y="3183"/>
                    <a:pt x="1941" y="1941"/>
                  </a:cubicBezTo>
                  <a:cubicBezTo>
                    <a:pt x="3183" y="698"/>
                    <a:pt x="4869" y="0"/>
                    <a:pt x="662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>
                <a:solidFill>
                  <a:schemeClr val="accent2"/>
                </a:solidFill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B039BF21-3AE0-7826-98B3-5B12050910A9}"/>
                </a:ext>
              </a:extLst>
            </p:cNvPr>
            <p:cNvSpPr txBox="1"/>
            <p:nvPr/>
          </p:nvSpPr>
          <p:spPr>
            <a:xfrm>
              <a:off x="0" y="-47625"/>
              <a:ext cx="3692600" cy="31069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40"/>
                </a:lnSpc>
                <a:defRPr/>
              </a:pPr>
              <a:endParaRPr sz="1200">
                <a:solidFill>
                  <a:schemeClr val="accent2"/>
                </a:solidFill>
                <a:latin typeface="Calibri"/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xmlns="" id="{D0AAF5A4-5B51-F57D-CDC1-E5B29B24EBC5}"/>
              </a:ext>
            </a:extLst>
          </p:cNvPr>
          <p:cNvGrpSpPr/>
          <p:nvPr/>
        </p:nvGrpSpPr>
        <p:grpSpPr>
          <a:xfrm>
            <a:off x="304802" y="158759"/>
            <a:ext cx="761997" cy="761997"/>
            <a:chOff x="0" y="0"/>
            <a:chExt cx="812800" cy="812800"/>
          </a:xfrm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4E5BCF47-9031-57CF-7DE3-2E192321B1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2"/>
            </a:solidFill>
            <a:ln w="9525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xmlns="" id="{29B301E7-EF76-BD06-49A6-AEB2EB12C9EF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37579" tIns="37579" rIns="37579" bIns="37579" rtlCol="0" anchor="ctr"/>
            <a:lstStyle/>
            <a:p>
              <a:pPr algn="ctr" defTabSz="609630">
                <a:lnSpc>
                  <a:spcPts val="205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50E9F3-9EA9-F932-953C-F810E78D384E}"/>
              </a:ext>
            </a:extLst>
          </p:cNvPr>
          <p:cNvSpPr txBox="1"/>
          <p:nvPr/>
        </p:nvSpPr>
        <p:spPr>
          <a:xfrm>
            <a:off x="2438400" y="199555"/>
            <a:ext cx="6096000" cy="60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4314"/>
              </a:lnSpc>
              <a:defRPr/>
            </a:pPr>
            <a:r>
              <a:rPr lang="en-US" sz="3000" b="1" spc="-79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REFORM AREAS</a:t>
            </a:r>
          </a:p>
        </p:txBody>
      </p:sp>
      <p:graphicFrame>
        <p:nvGraphicFramePr>
          <p:cNvPr id="25" name="TextBox 21">
            <a:extLst>
              <a:ext uri="{FF2B5EF4-FFF2-40B4-BE49-F238E27FC236}">
                <a16:creationId xmlns:a16="http://schemas.microsoft.com/office/drawing/2014/main" xmlns="" id="{64CDE41F-138B-1B40-76BB-D551443C6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291757"/>
              </p:ext>
            </p:extLst>
          </p:nvPr>
        </p:nvGraphicFramePr>
        <p:xfrm>
          <a:off x="519826" y="678829"/>
          <a:ext cx="10701338" cy="550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AC09E7-10FF-D505-8041-50D2DCB7D10E}"/>
              </a:ext>
            </a:extLst>
          </p:cNvPr>
          <p:cNvSpPr txBox="1"/>
          <p:nvPr/>
        </p:nvSpPr>
        <p:spPr>
          <a:xfrm>
            <a:off x="957784" y="5125793"/>
            <a:ext cx="1443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 1</a:t>
            </a:r>
            <a:endParaRPr lang="x-none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5FEEE9-6802-837B-F722-750807333FD6}"/>
              </a:ext>
            </a:extLst>
          </p:cNvPr>
          <p:cNvSpPr txBox="1"/>
          <p:nvPr/>
        </p:nvSpPr>
        <p:spPr>
          <a:xfrm>
            <a:off x="3089005" y="5125793"/>
            <a:ext cx="1443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 2</a:t>
            </a:r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5B7723-BE0A-3D23-F618-E0441AE1E191}"/>
              </a:ext>
            </a:extLst>
          </p:cNvPr>
          <p:cNvSpPr txBox="1"/>
          <p:nvPr/>
        </p:nvSpPr>
        <p:spPr>
          <a:xfrm>
            <a:off x="5148976" y="5125793"/>
            <a:ext cx="1443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 3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B84DE8-8BE6-8C77-AA5B-5075DE3EEA54}"/>
              </a:ext>
            </a:extLst>
          </p:cNvPr>
          <p:cNvSpPr txBox="1"/>
          <p:nvPr/>
        </p:nvSpPr>
        <p:spPr>
          <a:xfrm>
            <a:off x="7585492" y="5125793"/>
            <a:ext cx="1443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 4</a:t>
            </a:r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CF5922-451E-2F81-38BD-0FEB96A4B1F4}"/>
              </a:ext>
            </a:extLst>
          </p:cNvPr>
          <p:cNvSpPr txBox="1"/>
          <p:nvPr/>
        </p:nvSpPr>
        <p:spPr>
          <a:xfrm>
            <a:off x="9783640" y="5125793"/>
            <a:ext cx="1443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 5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225289-6E5F-44D4-B1C0-1D792E15E2F7}"/>
              </a:ext>
            </a:extLst>
          </p:cNvPr>
          <p:cNvSpPr txBox="1"/>
          <p:nvPr/>
        </p:nvSpPr>
        <p:spPr>
          <a:xfrm>
            <a:off x="9890755" y="74063"/>
            <a:ext cx="19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ONDO STATE</a:t>
            </a:r>
          </a:p>
        </p:txBody>
      </p:sp>
    </p:spTree>
    <p:extLst>
      <p:ext uri="{BB962C8B-B14F-4D97-AF65-F5344CB8AC3E}">
        <p14:creationId xmlns:p14="http://schemas.microsoft.com/office/powerpoint/2010/main" val="75962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CF36953-7146-C864-D080-9601743EEF6F}"/>
              </a:ext>
            </a:extLst>
          </p:cNvPr>
          <p:cNvGrpSpPr/>
          <p:nvPr/>
        </p:nvGrpSpPr>
        <p:grpSpPr>
          <a:xfrm>
            <a:off x="543862" y="199555"/>
            <a:ext cx="9346893" cy="665904"/>
            <a:chOff x="0" y="0"/>
            <a:chExt cx="3692600" cy="263073"/>
          </a:xfrm>
          <a:solidFill>
            <a:schemeClr val="accent2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68DCBC09-65CE-D23E-7AAE-F9FDE08E4E73}"/>
                </a:ext>
              </a:extLst>
            </p:cNvPr>
            <p:cNvSpPr/>
            <p:nvPr/>
          </p:nvSpPr>
          <p:spPr>
            <a:xfrm>
              <a:off x="0" y="0"/>
              <a:ext cx="3692600" cy="263073"/>
            </a:xfrm>
            <a:custGeom>
              <a:avLst/>
              <a:gdLst/>
              <a:ahLst/>
              <a:cxnLst/>
              <a:rect l="l" t="t" r="r" b="b"/>
              <a:pathLst>
                <a:path w="3692600" h="263073">
                  <a:moveTo>
                    <a:pt x="6626" y="0"/>
                  </a:moveTo>
                  <a:lnTo>
                    <a:pt x="3685973" y="0"/>
                  </a:lnTo>
                  <a:cubicBezTo>
                    <a:pt x="3687731" y="0"/>
                    <a:pt x="3689416" y="698"/>
                    <a:pt x="3690659" y="1941"/>
                  </a:cubicBezTo>
                  <a:cubicBezTo>
                    <a:pt x="3691902" y="3183"/>
                    <a:pt x="3692600" y="4869"/>
                    <a:pt x="3692600" y="6626"/>
                  </a:cubicBezTo>
                  <a:lnTo>
                    <a:pt x="3692600" y="256447"/>
                  </a:lnTo>
                  <a:cubicBezTo>
                    <a:pt x="3692600" y="258204"/>
                    <a:pt x="3691902" y="259890"/>
                    <a:pt x="3690659" y="261132"/>
                  </a:cubicBezTo>
                  <a:cubicBezTo>
                    <a:pt x="3689416" y="262375"/>
                    <a:pt x="3687731" y="263073"/>
                    <a:pt x="3685973" y="263073"/>
                  </a:cubicBezTo>
                  <a:lnTo>
                    <a:pt x="6626" y="263073"/>
                  </a:lnTo>
                  <a:cubicBezTo>
                    <a:pt x="4869" y="263073"/>
                    <a:pt x="3183" y="262375"/>
                    <a:pt x="1941" y="261132"/>
                  </a:cubicBezTo>
                  <a:cubicBezTo>
                    <a:pt x="698" y="259890"/>
                    <a:pt x="0" y="258204"/>
                    <a:pt x="0" y="256447"/>
                  </a:cubicBezTo>
                  <a:lnTo>
                    <a:pt x="0" y="6626"/>
                  </a:lnTo>
                  <a:cubicBezTo>
                    <a:pt x="0" y="4869"/>
                    <a:pt x="698" y="3183"/>
                    <a:pt x="1941" y="1941"/>
                  </a:cubicBezTo>
                  <a:cubicBezTo>
                    <a:pt x="3183" y="698"/>
                    <a:pt x="4869" y="0"/>
                    <a:pt x="662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B039BF21-3AE0-7826-98B3-5B12050910A9}"/>
                </a:ext>
              </a:extLst>
            </p:cNvPr>
            <p:cNvSpPr txBox="1"/>
            <p:nvPr/>
          </p:nvSpPr>
          <p:spPr>
            <a:xfrm>
              <a:off x="0" y="-47625"/>
              <a:ext cx="3692600" cy="31069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4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xmlns="" id="{D0AAF5A4-5B51-F57D-CDC1-E5B29B24EBC5}"/>
              </a:ext>
            </a:extLst>
          </p:cNvPr>
          <p:cNvGrpSpPr/>
          <p:nvPr/>
        </p:nvGrpSpPr>
        <p:grpSpPr>
          <a:xfrm>
            <a:off x="304802" y="158759"/>
            <a:ext cx="761997" cy="761997"/>
            <a:chOff x="0" y="0"/>
            <a:chExt cx="812800" cy="812800"/>
          </a:xfrm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4E5BCF47-9031-57CF-7DE3-2E192321B1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2"/>
            </a:solidFill>
            <a:ln w="9525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xmlns="" id="{29B301E7-EF76-BD06-49A6-AEB2EB12C9EF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37579" tIns="37579" rIns="37579" bIns="37579" rtlCol="0" anchor="ctr"/>
            <a:lstStyle/>
            <a:p>
              <a:pPr algn="ctr" defTabSz="609630">
                <a:lnSpc>
                  <a:spcPts val="205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50E9F3-9EA9-F932-953C-F810E78D384E}"/>
              </a:ext>
            </a:extLst>
          </p:cNvPr>
          <p:cNvSpPr txBox="1"/>
          <p:nvPr/>
        </p:nvSpPr>
        <p:spPr>
          <a:xfrm>
            <a:off x="2438400" y="199555"/>
            <a:ext cx="6096000" cy="60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4314"/>
              </a:lnSpc>
              <a:defRPr/>
            </a:pPr>
            <a:r>
              <a:rPr lang="en-US" sz="3000" b="1" spc="-79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REFORM AREAS</a:t>
            </a:r>
          </a:p>
        </p:txBody>
      </p:sp>
      <p:graphicFrame>
        <p:nvGraphicFramePr>
          <p:cNvPr id="25" name="TextBox 21">
            <a:extLst>
              <a:ext uri="{FF2B5EF4-FFF2-40B4-BE49-F238E27FC236}">
                <a16:creationId xmlns:a16="http://schemas.microsoft.com/office/drawing/2014/main" xmlns="" id="{64CDE41F-138B-1B40-76BB-D551443C6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149049"/>
              </p:ext>
            </p:extLst>
          </p:nvPr>
        </p:nvGraphicFramePr>
        <p:xfrm>
          <a:off x="233365" y="106328"/>
          <a:ext cx="11958635" cy="651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AC09E7-10FF-D505-8041-50D2DCB7D10E}"/>
              </a:ext>
            </a:extLst>
          </p:cNvPr>
          <p:cNvSpPr txBox="1"/>
          <p:nvPr/>
        </p:nvSpPr>
        <p:spPr>
          <a:xfrm>
            <a:off x="1876926" y="4702098"/>
            <a:ext cx="1696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 6</a:t>
            </a:r>
            <a:endParaRPr lang="x-none" sz="22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5FEEE9-6802-837B-F722-750807333FD6}"/>
              </a:ext>
            </a:extLst>
          </p:cNvPr>
          <p:cNvSpPr txBox="1"/>
          <p:nvPr/>
        </p:nvSpPr>
        <p:spPr>
          <a:xfrm>
            <a:off x="5763126" y="4584032"/>
            <a:ext cx="2105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 7</a:t>
            </a:r>
            <a:endParaRPr lang="x-none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5B7723-BE0A-3D23-F618-E0441AE1E191}"/>
              </a:ext>
            </a:extLst>
          </p:cNvPr>
          <p:cNvSpPr txBox="1"/>
          <p:nvPr/>
        </p:nvSpPr>
        <p:spPr>
          <a:xfrm flipH="1">
            <a:off x="9456818" y="4186989"/>
            <a:ext cx="1732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 8</a:t>
            </a:r>
            <a:endParaRPr lang="x-none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225289-6E5F-44D4-B1C0-1D792E15E2F7}"/>
              </a:ext>
            </a:extLst>
          </p:cNvPr>
          <p:cNvSpPr txBox="1"/>
          <p:nvPr/>
        </p:nvSpPr>
        <p:spPr>
          <a:xfrm>
            <a:off x="9890755" y="74063"/>
            <a:ext cx="19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ONDO STATE</a:t>
            </a:r>
          </a:p>
        </p:txBody>
      </p:sp>
    </p:spTree>
    <p:extLst>
      <p:ext uri="{BB962C8B-B14F-4D97-AF65-F5344CB8AC3E}">
        <p14:creationId xmlns:p14="http://schemas.microsoft.com/office/powerpoint/2010/main" val="70690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361480-6B69-B9B3-BD65-76CA3A845F90}"/>
              </a:ext>
            </a:extLst>
          </p:cNvPr>
          <p:cNvSpPr txBox="1"/>
          <p:nvPr/>
        </p:nvSpPr>
        <p:spPr>
          <a:xfrm>
            <a:off x="278168" y="1170819"/>
            <a:ext cx="2300691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 1: </a:t>
            </a:r>
          </a:p>
          <a:p>
            <a:r>
              <a:rPr lang="en-US" sz="1600" b="1" dirty="0" smtClean="0">
                <a:latin typeface="Albertus Medium" panose="020E0602030304020304" pitchFamily="34" charset="0"/>
              </a:rPr>
              <a:t>Improved efficiency in property registration &amp; sustainability of land-based investments</a:t>
            </a:r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C3E80191-A950-C8CC-CE62-48DA42C35D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14" y="1907063"/>
            <a:ext cx="698262" cy="698262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</a:schemeClr>
            </a:glow>
          </a:effectLst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56EF4330-8DBB-9FB2-8D56-28BAF6336B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82" y="1659945"/>
            <a:ext cx="905776" cy="905776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A724901B-1DEF-E5F8-66F2-582B1AA143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00" y="1714405"/>
            <a:ext cx="890920" cy="8909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96961F-2A5B-2B95-2243-0F9FA9351FB4}"/>
              </a:ext>
            </a:extLst>
          </p:cNvPr>
          <p:cNvSpPr txBox="1"/>
          <p:nvPr/>
        </p:nvSpPr>
        <p:spPr>
          <a:xfrm>
            <a:off x="2734184" y="1190404"/>
            <a:ext cx="1953346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0CF34CB-DB33-C687-0CF9-08C3583651C2}"/>
              </a:ext>
            </a:extLst>
          </p:cNvPr>
          <p:cNvSpPr txBox="1"/>
          <p:nvPr/>
        </p:nvSpPr>
        <p:spPr>
          <a:xfrm>
            <a:off x="9350661" y="1182643"/>
            <a:ext cx="1879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Expected 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6FAC941-21B5-A6C9-75FD-2B44DE886F48}"/>
              </a:ext>
            </a:extLst>
          </p:cNvPr>
          <p:cNvSpPr txBox="1"/>
          <p:nvPr/>
        </p:nvSpPr>
        <p:spPr>
          <a:xfrm>
            <a:off x="5486400" y="1180004"/>
            <a:ext cx="20213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Deliverables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5F0CD7D9-63F0-7782-E231-27AFD18FA22B}"/>
              </a:ext>
            </a:extLst>
          </p:cNvPr>
          <p:cNvGrpSpPr/>
          <p:nvPr/>
        </p:nvGrpSpPr>
        <p:grpSpPr>
          <a:xfrm>
            <a:off x="2734184" y="263681"/>
            <a:ext cx="5810924" cy="723936"/>
            <a:chOff x="0" y="0"/>
            <a:chExt cx="11621848" cy="144787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E278FFED-B97B-88F3-741F-0F2C8C867B41}"/>
                </a:ext>
              </a:extLst>
            </p:cNvPr>
            <p:cNvSpPr/>
            <p:nvPr/>
          </p:nvSpPr>
          <p:spPr>
            <a:xfrm>
              <a:off x="0" y="0"/>
              <a:ext cx="11621848" cy="1447872"/>
            </a:xfrm>
            <a:custGeom>
              <a:avLst/>
              <a:gdLst/>
              <a:ahLst/>
              <a:cxnLst/>
              <a:rect l="l" t="t" r="r" b="b"/>
              <a:pathLst>
                <a:path w="11621848" h="1447872">
                  <a:moveTo>
                    <a:pt x="0" y="0"/>
                  </a:moveTo>
                  <a:lnTo>
                    <a:pt x="11621848" y="0"/>
                  </a:lnTo>
                  <a:lnTo>
                    <a:pt x="11621848" y="1447872"/>
                  </a:lnTo>
                  <a:lnTo>
                    <a:pt x="0" y="14478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xmlns="" id="{4314BB22-69F3-AE3E-806A-DE9E4160EEBF}"/>
                </a:ext>
              </a:extLst>
            </p:cNvPr>
            <p:cNvSpPr txBox="1"/>
            <p:nvPr/>
          </p:nvSpPr>
          <p:spPr>
            <a:xfrm>
              <a:off x="0" y="-114300"/>
              <a:ext cx="11621848" cy="15621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BASIS OF ASSESSMENT</a:t>
              </a: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xmlns="" id="{E64E0C36-1508-72DD-B010-F996BF1C7491}"/>
              </a:ext>
            </a:extLst>
          </p:cNvPr>
          <p:cNvGrpSpPr/>
          <p:nvPr/>
        </p:nvGrpSpPr>
        <p:grpSpPr>
          <a:xfrm>
            <a:off x="543862" y="199555"/>
            <a:ext cx="9346893" cy="665904"/>
            <a:chOff x="0" y="0"/>
            <a:chExt cx="3692600" cy="263073"/>
          </a:xfrm>
          <a:solidFill>
            <a:schemeClr val="accent2"/>
          </a:solidFill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F950CDF8-455B-E7CE-DDEF-8CA069836F87}"/>
                </a:ext>
              </a:extLst>
            </p:cNvPr>
            <p:cNvSpPr/>
            <p:nvPr/>
          </p:nvSpPr>
          <p:spPr>
            <a:xfrm>
              <a:off x="0" y="0"/>
              <a:ext cx="3692600" cy="263073"/>
            </a:xfrm>
            <a:custGeom>
              <a:avLst/>
              <a:gdLst/>
              <a:ahLst/>
              <a:cxnLst/>
              <a:rect l="l" t="t" r="r" b="b"/>
              <a:pathLst>
                <a:path w="3692600" h="263073">
                  <a:moveTo>
                    <a:pt x="6626" y="0"/>
                  </a:moveTo>
                  <a:lnTo>
                    <a:pt x="3685973" y="0"/>
                  </a:lnTo>
                  <a:cubicBezTo>
                    <a:pt x="3687731" y="0"/>
                    <a:pt x="3689416" y="698"/>
                    <a:pt x="3690659" y="1941"/>
                  </a:cubicBezTo>
                  <a:cubicBezTo>
                    <a:pt x="3691902" y="3183"/>
                    <a:pt x="3692600" y="4869"/>
                    <a:pt x="3692600" y="6626"/>
                  </a:cubicBezTo>
                  <a:lnTo>
                    <a:pt x="3692600" y="256447"/>
                  </a:lnTo>
                  <a:cubicBezTo>
                    <a:pt x="3692600" y="258204"/>
                    <a:pt x="3691902" y="259890"/>
                    <a:pt x="3690659" y="261132"/>
                  </a:cubicBezTo>
                  <a:cubicBezTo>
                    <a:pt x="3689416" y="262375"/>
                    <a:pt x="3687731" y="263073"/>
                    <a:pt x="3685973" y="263073"/>
                  </a:cubicBezTo>
                  <a:lnTo>
                    <a:pt x="6626" y="263073"/>
                  </a:lnTo>
                  <a:cubicBezTo>
                    <a:pt x="4869" y="263073"/>
                    <a:pt x="3183" y="262375"/>
                    <a:pt x="1941" y="261132"/>
                  </a:cubicBezTo>
                  <a:cubicBezTo>
                    <a:pt x="698" y="259890"/>
                    <a:pt x="0" y="258204"/>
                    <a:pt x="0" y="256447"/>
                  </a:cubicBezTo>
                  <a:lnTo>
                    <a:pt x="0" y="6626"/>
                  </a:lnTo>
                  <a:cubicBezTo>
                    <a:pt x="0" y="4869"/>
                    <a:pt x="698" y="3183"/>
                    <a:pt x="1941" y="1941"/>
                  </a:cubicBezTo>
                  <a:cubicBezTo>
                    <a:pt x="3183" y="698"/>
                    <a:pt x="4869" y="0"/>
                    <a:pt x="662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xmlns="" id="{88E14AFB-4426-ED4E-3924-3F3CFDABD236}"/>
                </a:ext>
              </a:extLst>
            </p:cNvPr>
            <p:cNvSpPr txBox="1"/>
            <p:nvPr/>
          </p:nvSpPr>
          <p:spPr>
            <a:xfrm>
              <a:off x="0" y="-47625"/>
              <a:ext cx="3692600" cy="31069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4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xmlns="" id="{2FDC767F-C8EA-7476-3372-B8CD2B39EC09}"/>
              </a:ext>
            </a:extLst>
          </p:cNvPr>
          <p:cNvGrpSpPr/>
          <p:nvPr/>
        </p:nvGrpSpPr>
        <p:grpSpPr>
          <a:xfrm>
            <a:off x="560834" y="876300"/>
            <a:ext cx="11125686" cy="25400"/>
            <a:chOff x="0" y="0"/>
            <a:chExt cx="22251372" cy="5080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xmlns="" id="{AB9FE79F-A706-52CF-2F2B-7BDCF494876E}"/>
                </a:ext>
              </a:extLst>
            </p:cNvPr>
            <p:cNvSpPr/>
            <p:nvPr/>
          </p:nvSpPr>
          <p:spPr>
            <a:xfrm>
              <a:off x="25400" y="0"/>
              <a:ext cx="22200615" cy="50800"/>
            </a:xfrm>
            <a:custGeom>
              <a:avLst/>
              <a:gdLst/>
              <a:ahLst/>
              <a:cxnLst/>
              <a:rect l="l" t="t" r="r" b="b"/>
              <a:pathLst>
                <a:path w="22200615" h="50800">
                  <a:moveTo>
                    <a:pt x="0" y="0"/>
                  </a:moveTo>
                  <a:lnTo>
                    <a:pt x="22200615" y="0"/>
                  </a:lnTo>
                  <a:lnTo>
                    <a:pt x="2220061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xmlns="" id="{66339DE5-5F0E-53EE-AF44-EE2552E23997}"/>
              </a:ext>
            </a:extLst>
          </p:cNvPr>
          <p:cNvGrpSpPr/>
          <p:nvPr/>
        </p:nvGrpSpPr>
        <p:grpSpPr>
          <a:xfrm>
            <a:off x="1900019" y="177814"/>
            <a:ext cx="7097583" cy="914386"/>
            <a:chOff x="0" y="0"/>
            <a:chExt cx="14195165" cy="1828773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E8EB34B6-BAAD-3AB6-C044-2ED0FE1F54AA}"/>
                </a:ext>
              </a:extLst>
            </p:cNvPr>
            <p:cNvSpPr/>
            <p:nvPr/>
          </p:nvSpPr>
          <p:spPr>
            <a:xfrm>
              <a:off x="0" y="0"/>
              <a:ext cx="14195165" cy="1447773"/>
            </a:xfrm>
            <a:custGeom>
              <a:avLst/>
              <a:gdLst/>
              <a:ahLst/>
              <a:cxnLst/>
              <a:rect l="l" t="t" r="r" b="b"/>
              <a:pathLst>
                <a:path w="14195165" h="1447773">
                  <a:moveTo>
                    <a:pt x="0" y="0"/>
                  </a:moveTo>
                  <a:lnTo>
                    <a:pt x="14195165" y="0"/>
                  </a:lnTo>
                  <a:lnTo>
                    <a:pt x="14195165" y="1447773"/>
                  </a:lnTo>
                  <a:lnTo>
                    <a:pt x="0" y="14477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xmlns="" id="{FBAE8FD7-F23C-92B3-04B2-63D3DC679538}"/>
                </a:ext>
              </a:extLst>
            </p:cNvPr>
            <p:cNvSpPr txBox="1"/>
            <p:nvPr/>
          </p:nvSpPr>
          <p:spPr>
            <a:xfrm>
              <a:off x="0" y="266700"/>
              <a:ext cx="14195164" cy="15620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BERAP</a:t>
              </a:r>
              <a:r>
                <a:rPr lang="en-US" sz="3598" b="1" spc="-79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ACTION PLAN</a:t>
              </a:r>
            </a:p>
          </p:txBody>
        </p:sp>
      </p:grpSp>
      <p:grpSp>
        <p:nvGrpSpPr>
          <p:cNvPr id="46" name="Group 17">
            <a:extLst>
              <a:ext uri="{FF2B5EF4-FFF2-40B4-BE49-F238E27FC236}">
                <a16:creationId xmlns:a16="http://schemas.microsoft.com/office/drawing/2014/main" xmlns="" id="{283516BA-BB07-C9BB-6DE6-2B8992824832}"/>
              </a:ext>
            </a:extLst>
          </p:cNvPr>
          <p:cNvGrpSpPr/>
          <p:nvPr/>
        </p:nvGrpSpPr>
        <p:grpSpPr>
          <a:xfrm>
            <a:off x="304802" y="158759"/>
            <a:ext cx="761997" cy="761997"/>
            <a:chOff x="0" y="0"/>
            <a:chExt cx="812800" cy="8128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EB3A2B40-31B5-3D3B-837C-8FE3C477246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2"/>
            </a:solidFill>
            <a:ln w="9525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xmlns="" id="{C847C21F-8886-1848-3F9E-911D6EBE095B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37579" tIns="37579" rIns="37579" bIns="37579" rtlCol="0" anchor="ctr"/>
            <a:lstStyle/>
            <a:p>
              <a:pPr algn="ctr" defTabSz="609630">
                <a:lnSpc>
                  <a:spcPts val="205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B88810-4DC8-957A-1B45-4DD54FEDDB63}"/>
              </a:ext>
            </a:extLst>
          </p:cNvPr>
          <p:cNvSpPr txBox="1"/>
          <p:nvPr/>
        </p:nvSpPr>
        <p:spPr>
          <a:xfrm>
            <a:off x="2283245" y="2997216"/>
            <a:ext cx="1916600" cy="1261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lbertus Medium" panose="020E0602030304020304" pitchFamily="34" charset="0"/>
              </a:rPr>
              <a:t>Achieve a faster, fully digitized, transparent, </a:t>
            </a:r>
            <a:r>
              <a:rPr lang="en-US" sz="1400" dirty="0" smtClean="0">
                <a:latin typeface="Albertus Medium" panose="020E0602030304020304" pitchFamily="34" charset="0"/>
              </a:rPr>
              <a:t>and responsible </a:t>
            </a:r>
            <a:r>
              <a:rPr lang="en-US" sz="1400" dirty="0">
                <a:latin typeface="Albertus Medium" panose="020E0602030304020304" pitchFamily="34" charset="0"/>
              </a:rPr>
              <a:t>land titling system</a:t>
            </a:r>
            <a:r>
              <a:rPr lang="en-US" dirty="0">
                <a:latin typeface="Albertus Medium" panose="020E0602030304020304" pitchFamily="34" charset="0"/>
              </a:rPr>
              <a:t>.</a:t>
            </a:r>
          </a:p>
          <a:p>
            <a:pPr algn="just"/>
            <a:endParaRPr lang="en-GB" sz="16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FC3896-4DA9-75CA-3F33-569938EC32E3}"/>
              </a:ext>
            </a:extLst>
          </p:cNvPr>
          <p:cNvSpPr txBox="1"/>
          <p:nvPr/>
        </p:nvSpPr>
        <p:spPr>
          <a:xfrm>
            <a:off x="4294726" y="2904883"/>
            <a:ext cx="4093456" cy="2462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lvl="0" indent="-228600">
              <a:buAutoNum type="arabicPeriod"/>
            </a:pPr>
            <a:r>
              <a:rPr lang="en-US" sz="1400" dirty="0">
                <a:latin typeface="Albertus Medium" panose="020E0602030304020304" pitchFamily="34" charset="0"/>
                <a:cs typeface="Segoe UI" panose="020B0502040204020203" pitchFamily="34" charset="0"/>
              </a:rPr>
              <a:t>Complete digitization of all land titles (2016–2026) not covered in </a:t>
            </a:r>
            <a:r>
              <a:rPr lang="en-US" sz="14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2025 by October, 2026</a:t>
            </a:r>
            <a:endParaRPr lang="en-US" sz="14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  <a:p>
            <a:pPr marL="228600" lvl="0" indent="-228600">
              <a:buAutoNum type="arabicPeriod"/>
            </a:pPr>
            <a:r>
              <a:rPr lang="en-US" sz="1400" dirty="0">
                <a:latin typeface="Albertus Medium" panose="020E0602030304020304" pitchFamily="34" charset="0"/>
                <a:cs typeface="Segoe UI" panose="020B0502040204020203" pitchFamily="34" charset="0"/>
              </a:rPr>
              <a:t>Deploy a unified Land Information Management System (LIMS</a:t>
            </a:r>
            <a:r>
              <a:rPr lang="en-US" sz="14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) in the 2</a:t>
            </a:r>
            <a:r>
              <a:rPr lang="en-US" sz="1400" baseline="300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nd</a:t>
            </a:r>
            <a:r>
              <a:rPr lang="en-US" sz="14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 quarter of year 2026</a:t>
            </a:r>
            <a:endParaRPr lang="en-US" sz="14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  <a:p>
            <a:pPr marL="228600" lvl="0" indent="-228600">
              <a:buAutoNum type="arabicPeriod"/>
            </a:pPr>
            <a:r>
              <a:rPr lang="en-US" sz="1400" dirty="0">
                <a:latin typeface="Albertus Medium" panose="020E0602030304020304" pitchFamily="34" charset="0"/>
                <a:cs typeface="Segoe UI" panose="020B0502040204020203" pitchFamily="34" charset="0"/>
              </a:rPr>
              <a:t>Introduce e-search and e-</a:t>
            </a:r>
            <a:r>
              <a:rPr lang="en-US" sz="1400" dirty="0" err="1">
                <a:latin typeface="Albertus Medium" panose="020E0602030304020304" pitchFamily="34" charset="0"/>
                <a:cs typeface="Segoe UI" panose="020B0502040204020203" pitchFamily="34" charset="0"/>
              </a:rPr>
              <a:t>CofO</a:t>
            </a:r>
            <a:r>
              <a:rPr lang="en-US" sz="1400" dirty="0">
                <a:latin typeface="Albertus Medium" panose="020E0602030304020304" pitchFamily="34" charset="0"/>
                <a:cs typeface="Segoe UI" panose="020B0502040204020203" pitchFamily="34" charset="0"/>
              </a:rPr>
              <a:t> verification modules.</a:t>
            </a:r>
          </a:p>
          <a:p>
            <a:pPr marL="228600" lvl="0" indent="-228600">
              <a:buAutoNum type="arabicPeriod"/>
            </a:pPr>
            <a:r>
              <a:rPr lang="en-US" sz="1400" dirty="0">
                <a:latin typeface="Albertus Medium" panose="020E0602030304020304" pitchFamily="34" charset="0"/>
                <a:cs typeface="Segoe UI" panose="020B0502040204020203" pitchFamily="34" charset="0"/>
              </a:rPr>
              <a:t>Strengthen legal framework for digital titling and climate-responsive land use.</a:t>
            </a:r>
          </a:p>
          <a:p>
            <a:pPr marL="228600" lvl="0" indent="-228600">
              <a:buAutoNum type="arabicPeriod"/>
            </a:pPr>
            <a:r>
              <a:rPr lang="en-US" sz="1400" dirty="0">
                <a:latin typeface="Albertus Medium" panose="020E0602030304020304" pitchFamily="34" charset="0"/>
                <a:cs typeface="Segoe UI" panose="020B0502040204020203" pitchFamily="34" charset="0"/>
              </a:rPr>
              <a:t>Conduct capacity training for surveyors and land officers in GIS and digital </a:t>
            </a:r>
            <a:r>
              <a:rPr lang="en-US" sz="14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workflows by April, 2026</a:t>
            </a:r>
            <a:endParaRPr lang="en-GB" sz="14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6329B7-D1C2-00AB-EFDB-1E9AFF2C61B4}"/>
              </a:ext>
            </a:extLst>
          </p:cNvPr>
          <p:cNvSpPr txBox="1"/>
          <p:nvPr/>
        </p:nvSpPr>
        <p:spPr>
          <a:xfrm>
            <a:off x="8698832" y="2911119"/>
            <a:ext cx="297501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1400" dirty="0">
                <a:latin typeface="Albertus Medium" panose="020E0602030304020304" pitchFamily="34" charset="0"/>
              </a:rPr>
              <a:t>Improved investor confidence in land transactions.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>
                <a:latin typeface="Albertus Medium" panose="020E0602030304020304" pitchFamily="34" charset="0"/>
              </a:rPr>
              <a:t>Reduced corruption points and bottlenecks.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>
                <a:latin typeface="Albertus Medium" panose="020E0602030304020304" pitchFamily="34" charset="0"/>
              </a:rPr>
              <a:t>Increased revenue from more reliable land services.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>
                <a:latin typeface="Albertus Medium" panose="020E0602030304020304" pitchFamily="34" charset="0"/>
              </a:rPr>
              <a:t>Faster land access for private developers.</a:t>
            </a:r>
            <a:endParaRPr lang="en-GB" sz="14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E05AC14-F1E6-4381-99E4-BC344614D604}"/>
              </a:ext>
            </a:extLst>
          </p:cNvPr>
          <p:cNvSpPr txBox="1"/>
          <p:nvPr/>
        </p:nvSpPr>
        <p:spPr>
          <a:xfrm>
            <a:off x="9890755" y="74063"/>
            <a:ext cx="19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ONDO STATE</a:t>
            </a:r>
          </a:p>
        </p:txBody>
      </p:sp>
      <p:sp>
        <p:nvSpPr>
          <p:cNvPr id="32" name="Rectangle 31" descr="City"/>
          <p:cNvSpPr/>
          <p:nvPr/>
        </p:nvSpPr>
        <p:spPr>
          <a:xfrm>
            <a:off x="278168" y="2457038"/>
            <a:ext cx="1770445" cy="179625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:asvg="http://schemas.microsoft.com/office/drawing/2016/SVG/main" xmlns:dgm="http://schemas.openxmlformats.org/drawingml/2006/diagram" xmlns="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158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EF1B46-CFFC-4560-0BEB-E00FBB322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CC053ABE-F1C2-21B7-E881-1CB6443696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08" y="1871892"/>
            <a:ext cx="1046908" cy="1046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B2EC88-6409-E9CB-A8D4-D0A405DE05EC}"/>
              </a:ext>
            </a:extLst>
          </p:cNvPr>
          <p:cNvSpPr txBox="1"/>
          <p:nvPr/>
        </p:nvSpPr>
        <p:spPr>
          <a:xfrm>
            <a:off x="363031" y="1353688"/>
            <a:ext cx="2271885" cy="1579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7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 2</a:t>
            </a:r>
            <a:r>
              <a:rPr lang="en-US" sz="1667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r>
              <a:rPr lang="en-US" sz="1600" b="1" dirty="0"/>
              <a:t>Improved regulatory framework </a:t>
            </a:r>
            <a:r>
              <a:rPr lang="en-US" sz="1600" b="1" dirty="0" smtClean="0"/>
              <a:t>for fiber-optic infrastructure</a:t>
            </a:r>
            <a:endParaRPr lang="en-US" sz="1600" b="1" dirty="0"/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3071DF0B-953E-4081-B30B-C7FA7EA4CB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3" y="1791594"/>
            <a:ext cx="959011" cy="959011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</a:schemeClr>
            </a:glow>
          </a:effectLst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0021759B-755E-46CF-316A-D0D1E03A7D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08" y="1871892"/>
            <a:ext cx="1036421" cy="10364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C981484-8D4F-B0EF-1BDB-FA64C3A5C6CE}"/>
              </a:ext>
            </a:extLst>
          </p:cNvPr>
          <p:cNvSpPr txBox="1"/>
          <p:nvPr/>
        </p:nvSpPr>
        <p:spPr>
          <a:xfrm>
            <a:off x="3107663" y="1336027"/>
            <a:ext cx="2032000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759D74-2D00-F7F7-7806-AB095B43059F}"/>
              </a:ext>
            </a:extLst>
          </p:cNvPr>
          <p:cNvSpPr txBox="1"/>
          <p:nvPr/>
        </p:nvSpPr>
        <p:spPr>
          <a:xfrm>
            <a:off x="9360408" y="1353688"/>
            <a:ext cx="1879600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Expected 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EAEF963-C7B5-DA26-8FC1-D00BA5FB1CC1}"/>
              </a:ext>
            </a:extLst>
          </p:cNvPr>
          <p:cNvSpPr txBox="1"/>
          <p:nvPr/>
        </p:nvSpPr>
        <p:spPr>
          <a:xfrm>
            <a:off x="5998216" y="1339499"/>
            <a:ext cx="1401985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Deliverables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489FECD6-41D0-423A-1119-C8718739196E}"/>
              </a:ext>
            </a:extLst>
          </p:cNvPr>
          <p:cNvGrpSpPr/>
          <p:nvPr/>
        </p:nvGrpSpPr>
        <p:grpSpPr>
          <a:xfrm>
            <a:off x="2734184" y="263681"/>
            <a:ext cx="5810924" cy="723936"/>
            <a:chOff x="0" y="0"/>
            <a:chExt cx="11621848" cy="144787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D2449151-478D-1545-A6A2-30BA5ADF3576}"/>
                </a:ext>
              </a:extLst>
            </p:cNvPr>
            <p:cNvSpPr/>
            <p:nvPr/>
          </p:nvSpPr>
          <p:spPr>
            <a:xfrm>
              <a:off x="0" y="0"/>
              <a:ext cx="11621848" cy="1447872"/>
            </a:xfrm>
            <a:custGeom>
              <a:avLst/>
              <a:gdLst/>
              <a:ahLst/>
              <a:cxnLst/>
              <a:rect l="l" t="t" r="r" b="b"/>
              <a:pathLst>
                <a:path w="11621848" h="1447872">
                  <a:moveTo>
                    <a:pt x="0" y="0"/>
                  </a:moveTo>
                  <a:lnTo>
                    <a:pt x="11621848" y="0"/>
                  </a:lnTo>
                  <a:lnTo>
                    <a:pt x="11621848" y="1447872"/>
                  </a:lnTo>
                  <a:lnTo>
                    <a:pt x="0" y="14478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xmlns="" id="{97C7235D-D834-2A94-79F1-8709399F039A}"/>
                </a:ext>
              </a:extLst>
            </p:cNvPr>
            <p:cNvSpPr txBox="1"/>
            <p:nvPr/>
          </p:nvSpPr>
          <p:spPr>
            <a:xfrm>
              <a:off x="0" y="-114300"/>
              <a:ext cx="11621848" cy="15621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BASIS OF ASSESSMENT</a:t>
              </a: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xmlns="" id="{A767824C-4E1D-D8A7-BA67-989498C4A624}"/>
              </a:ext>
            </a:extLst>
          </p:cNvPr>
          <p:cNvGrpSpPr/>
          <p:nvPr/>
        </p:nvGrpSpPr>
        <p:grpSpPr>
          <a:xfrm>
            <a:off x="543862" y="199555"/>
            <a:ext cx="9346893" cy="665904"/>
            <a:chOff x="0" y="0"/>
            <a:chExt cx="3692600" cy="263073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75725422-0D7A-0DCD-AA9A-49CE5A01A720}"/>
                </a:ext>
              </a:extLst>
            </p:cNvPr>
            <p:cNvSpPr/>
            <p:nvPr/>
          </p:nvSpPr>
          <p:spPr>
            <a:xfrm>
              <a:off x="0" y="0"/>
              <a:ext cx="3692600" cy="263073"/>
            </a:xfrm>
            <a:custGeom>
              <a:avLst/>
              <a:gdLst/>
              <a:ahLst/>
              <a:cxnLst/>
              <a:rect l="l" t="t" r="r" b="b"/>
              <a:pathLst>
                <a:path w="3692600" h="263073">
                  <a:moveTo>
                    <a:pt x="6626" y="0"/>
                  </a:moveTo>
                  <a:lnTo>
                    <a:pt x="3685973" y="0"/>
                  </a:lnTo>
                  <a:cubicBezTo>
                    <a:pt x="3687731" y="0"/>
                    <a:pt x="3689416" y="698"/>
                    <a:pt x="3690659" y="1941"/>
                  </a:cubicBezTo>
                  <a:cubicBezTo>
                    <a:pt x="3691902" y="3183"/>
                    <a:pt x="3692600" y="4869"/>
                    <a:pt x="3692600" y="6626"/>
                  </a:cubicBezTo>
                  <a:lnTo>
                    <a:pt x="3692600" y="256447"/>
                  </a:lnTo>
                  <a:cubicBezTo>
                    <a:pt x="3692600" y="258204"/>
                    <a:pt x="3691902" y="259890"/>
                    <a:pt x="3690659" y="261132"/>
                  </a:cubicBezTo>
                  <a:cubicBezTo>
                    <a:pt x="3689416" y="262375"/>
                    <a:pt x="3687731" y="263073"/>
                    <a:pt x="3685973" y="263073"/>
                  </a:cubicBezTo>
                  <a:lnTo>
                    <a:pt x="6626" y="263073"/>
                  </a:lnTo>
                  <a:cubicBezTo>
                    <a:pt x="4869" y="263073"/>
                    <a:pt x="3183" y="262375"/>
                    <a:pt x="1941" y="261132"/>
                  </a:cubicBezTo>
                  <a:cubicBezTo>
                    <a:pt x="698" y="259890"/>
                    <a:pt x="0" y="258204"/>
                    <a:pt x="0" y="256447"/>
                  </a:cubicBezTo>
                  <a:lnTo>
                    <a:pt x="0" y="6626"/>
                  </a:lnTo>
                  <a:cubicBezTo>
                    <a:pt x="0" y="4869"/>
                    <a:pt x="698" y="3183"/>
                    <a:pt x="1941" y="1941"/>
                  </a:cubicBezTo>
                  <a:cubicBezTo>
                    <a:pt x="3183" y="698"/>
                    <a:pt x="4869" y="0"/>
                    <a:pt x="6626" y="0"/>
                  </a:cubicBezTo>
                  <a:close/>
                </a:path>
              </a:pathLst>
            </a:custGeom>
            <a:solidFill>
              <a:schemeClr val="accent2"/>
            </a:solid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xmlns="" id="{4F5B2F26-67A4-70DC-2C80-71ACAD361B07}"/>
                </a:ext>
              </a:extLst>
            </p:cNvPr>
            <p:cNvSpPr txBox="1"/>
            <p:nvPr/>
          </p:nvSpPr>
          <p:spPr>
            <a:xfrm>
              <a:off x="0" y="-47625"/>
              <a:ext cx="3692600" cy="3106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4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xmlns="" id="{4EA8B218-CC7A-A99B-22D8-0F6F1A2A407E}"/>
              </a:ext>
            </a:extLst>
          </p:cNvPr>
          <p:cNvGrpSpPr/>
          <p:nvPr/>
        </p:nvGrpSpPr>
        <p:grpSpPr>
          <a:xfrm>
            <a:off x="560834" y="876300"/>
            <a:ext cx="11125686" cy="25400"/>
            <a:chOff x="0" y="0"/>
            <a:chExt cx="22251372" cy="5080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xmlns="" id="{4BC0867C-509E-CCFB-DE7C-6D02C60094EA}"/>
                </a:ext>
              </a:extLst>
            </p:cNvPr>
            <p:cNvSpPr/>
            <p:nvPr/>
          </p:nvSpPr>
          <p:spPr>
            <a:xfrm>
              <a:off x="25400" y="0"/>
              <a:ext cx="22200615" cy="50800"/>
            </a:xfrm>
            <a:custGeom>
              <a:avLst/>
              <a:gdLst/>
              <a:ahLst/>
              <a:cxnLst/>
              <a:rect l="l" t="t" r="r" b="b"/>
              <a:pathLst>
                <a:path w="22200615" h="50800">
                  <a:moveTo>
                    <a:pt x="0" y="0"/>
                  </a:moveTo>
                  <a:lnTo>
                    <a:pt x="22200615" y="0"/>
                  </a:lnTo>
                  <a:lnTo>
                    <a:pt x="2220061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xmlns="" id="{7321EC46-BADF-9D40-A849-619630E698C3}"/>
              </a:ext>
            </a:extLst>
          </p:cNvPr>
          <p:cNvGrpSpPr/>
          <p:nvPr/>
        </p:nvGrpSpPr>
        <p:grpSpPr>
          <a:xfrm>
            <a:off x="1900019" y="177814"/>
            <a:ext cx="7097583" cy="914386"/>
            <a:chOff x="0" y="0"/>
            <a:chExt cx="14195165" cy="1828773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3A8ECD9A-7B0D-DA81-9420-6270994305F4}"/>
                </a:ext>
              </a:extLst>
            </p:cNvPr>
            <p:cNvSpPr/>
            <p:nvPr/>
          </p:nvSpPr>
          <p:spPr>
            <a:xfrm>
              <a:off x="0" y="0"/>
              <a:ext cx="14195165" cy="1447773"/>
            </a:xfrm>
            <a:custGeom>
              <a:avLst/>
              <a:gdLst/>
              <a:ahLst/>
              <a:cxnLst/>
              <a:rect l="l" t="t" r="r" b="b"/>
              <a:pathLst>
                <a:path w="14195165" h="1447773">
                  <a:moveTo>
                    <a:pt x="0" y="0"/>
                  </a:moveTo>
                  <a:lnTo>
                    <a:pt x="14195165" y="0"/>
                  </a:lnTo>
                  <a:lnTo>
                    <a:pt x="14195165" y="1447773"/>
                  </a:lnTo>
                  <a:lnTo>
                    <a:pt x="0" y="14477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xmlns="" id="{BB4E5C7E-92FC-A1DC-3A4C-8D461FB79718}"/>
                </a:ext>
              </a:extLst>
            </p:cNvPr>
            <p:cNvSpPr txBox="1"/>
            <p:nvPr/>
          </p:nvSpPr>
          <p:spPr>
            <a:xfrm>
              <a:off x="0" y="266700"/>
              <a:ext cx="14195164" cy="15620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BERAP</a:t>
              </a:r>
              <a:r>
                <a:rPr lang="en-US" sz="3598" b="1" spc="-79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ACTION PLAN</a:t>
              </a:r>
            </a:p>
          </p:txBody>
        </p:sp>
      </p:grpSp>
      <p:grpSp>
        <p:nvGrpSpPr>
          <p:cNvPr id="46" name="Group 17">
            <a:extLst>
              <a:ext uri="{FF2B5EF4-FFF2-40B4-BE49-F238E27FC236}">
                <a16:creationId xmlns:a16="http://schemas.microsoft.com/office/drawing/2014/main" xmlns="" id="{F4A3927F-DCD6-5417-B317-B131C9B21C53}"/>
              </a:ext>
            </a:extLst>
          </p:cNvPr>
          <p:cNvGrpSpPr/>
          <p:nvPr/>
        </p:nvGrpSpPr>
        <p:grpSpPr>
          <a:xfrm>
            <a:off x="304802" y="158759"/>
            <a:ext cx="761997" cy="761997"/>
            <a:chOff x="0" y="0"/>
            <a:chExt cx="812800" cy="8128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C32EE715-DED8-F8C2-8156-255348021E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2"/>
            </a:solidFill>
            <a:ln w="9525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xmlns="" id="{A058CC1D-1403-0C1C-3AF6-38C7E2C54546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37579" tIns="37579" rIns="37579" bIns="37579" rtlCol="0" anchor="ctr"/>
            <a:lstStyle/>
            <a:p>
              <a:pPr algn="ctr" defTabSz="609630">
                <a:lnSpc>
                  <a:spcPts val="205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0D449F-B5F9-EA59-17E7-98F1D6573360}"/>
              </a:ext>
            </a:extLst>
          </p:cNvPr>
          <p:cNvSpPr txBox="1"/>
          <p:nvPr/>
        </p:nvSpPr>
        <p:spPr>
          <a:xfrm>
            <a:off x="2634916" y="3062285"/>
            <a:ext cx="24384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lbertus Medium" panose="020E0602030304020304" pitchFamily="34" charset="0"/>
              </a:rPr>
              <a:t>Increase broadband penetration and ensure predictable, investor-friendly fiber deployment</a:t>
            </a:r>
            <a:r>
              <a:rPr lang="en-US" sz="1200" dirty="0"/>
              <a:t>.</a:t>
            </a: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09BD03-2076-CFC3-A0D4-1ED93A3F28F5}"/>
              </a:ext>
            </a:extLst>
          </p:cNvPr>
          <p:cNvSpPr txBox="1"/>
          <p:nvPr/>
        </p:nvSpPr>
        <p:spPr>
          <a:xfrm>
            <a:off x="5313675" y="3062285"/>
            <a:ext cx="2831704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Complete 2025 fiber route mapping extension to underserved </a:t>
            </a:r>
            <a:r>
              <a:rPr lang="en-US" sz="1600" dirty="0" smtClean="0">
                <a:latin typeface="Albertus Medium" panose="020E0602030304020304" pitchFamily="34" charset="0"/>
              </a:rPr>
              <a:t>LGAs by October,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Deploy the Fiber Infrastructure Digital </a:t>
            </a:r>
            <a:r>
              <a:rPr lang="en-US" sz="1600" dirty="0" smtClean="0">
                <a:latin typeface="Albertus Medium" panose="020E0602030304020304" pitchFamily="34" charset="0"/>
              </a:rPr>
              <a:t>Registry in 1</a:t>
            </a:r>
            <a:r>
              <a:rPr lang="en-US" sz="1600" baseline="30000" dirty="0" smtClean="0">
                <a:latin typeface="Albertus Medium" panose="020E0602030304020304" pitchFamily="34" charset="0"/>
              </a:rPr>
              <a:t>st</a:t>
            </a:r>
            <a:r>
              <a:rPr lang="en-US" sz="1600" dirty="0" smtClean="0">
                <a:latin typeface="Albertus Medium" panose="020E0602030304020304" pitchFamily="34" charset="0"/>
              </a:rPr>
              <a:t> quarter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Standardize right-of-way (</a:t>
            </a:r>
            <a:r>
              <a:rPr lang="en-US" sz="1600" dirty="0" err="1">
                <a:latin typeface="Albertus Medium" panose="020E0602030304020304" pitchFamily="34" charset="0"/>
              </a:rPr>
              <a:t>RoW</a:t>
            </a:r>
            <a:r>
              <a:rPr lang="en-US" sz="1600" dirty="0">
                <a:latin typeface="Albertus Medium" panose="020E0602030304020304" pitchFamily="34" charset="0"/>
              </a:rPr>
              <a:t>) processes.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Maintain and enforce the ₦145/linear-meter </a:t>
            </a:r>
            <a:r>
              <a:rPr lang="en-US" sz="1600" dirty="0" err="1">
                <a:latin typeface="Albertus Medium" panose="020E0602030304020304" pitchFamily="34" charset="0"/>
              </a:rPr>
              <a:t>RoW</a:t>
            </a:r>
            <a:r>
              <a:rPr lang="en-US" sz="1600" dirty="0">
                <a:latin typeface="Albertus Medium" panose="020E0602030304020304" pitchFamily="34" charset="0"/>
              </a:rPr>
              <a:t> charge.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Conduct compliance monitoring of fiber operators.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6CDFA9-16BC-117C-3AE4-03FDA1DFBE0C}"/>
              </a:ext>
            </a:extLst>
          </p:cNvPr>
          <p:cNvSpPr txBox="1"/>
          <p:nvPr/>
        </p:nvSpPr>
        <p:spPr>
          <a:xfrm>
            <a:off x="8997601" y="3242013"/>
            <a:ext cx="2410253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Lower cost of internet broadband.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Enhanced digital economy growth.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Attraction of ICT firms and investors.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Improved service delivery across MDAs.</a:t>
            </a:r>
            <a:endParaRPr lang="en-GB" sz="16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C62466C-CAE2-44C3-B8A7-F2970B67FD01}"/>
              </a:ext>
            </a:extLst>
          </p:cNvPr>
          <p:cNvSpPr txBox="1"/>
          <p:nvPr/>
        </p:nvSpPr>
        <p:spPr>
          <a:xfrm>
            <a:off x="9890755" y="74063"/>
            <a:ext cx="19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ONDO STATE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4802" y="3081086"/>
            <a:ext cx="1861082" cy="192242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504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859585-F4AD-8C65-A22A-85F2E1AF0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C931FC-2681-65E5-6EB4-53DB8CA48867}"/>
              </a:ext>
            </a:extLst>
          </p:cNvPr>
          <p:cNvSpPr txBox="1"/>
          <p:nvPr/>
        </p:nvSpPr>
        <p:spPr>
          <a:xfrm>
            <a:off x="332313" y="1226615"/>
            <a:ext cx="2526887" cy="1344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 </a:t>
            </a:r>
            <a:r>
              <a:rPr lang="en-GB" sz="1667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3: </a:t>
            </a:r>
            <a:r>
              <a:rPr lang="en-US" sz="1600" b="1" dirty="0"/>
              <a:t>Development of an effective PPP framework</a:t>
            </a:r>
          </a:p>
          <a:p>
            <a:endParaRPr lang="en-US" sz="1667" b="1" dirty="0">
              <a:solidFill>
                <a:schemeClr val="accent3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EC6D0F55-1CFD-FEBF-ABB1-1391EDAE7A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99" y="1686189"/>
            <a:ext cx="888999" cy="888999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</a:schemeClr>
            </a:glow>
          </a:effectLst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D8A6FE70-4862-72A9-59B5-7904746EE7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96" y="1657599"/>
            <a:ext cx="981580" cy="981580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FF34A225-7584-1A42-49CD-07B58779B0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41" y="1657598"/>
            <a:ext cx="939799" cy="9397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AC01688-2CEB-6557-A49F-7A7F5CC0EAC0}"/>
              </a:ext>
            </a:extLst>
          </p:cNvPr>
          <p:cNvSpPr txBox="1"/>
          <p:nvPr/>
        </p:nvSpPr>
        <p:spPr>
          <a:xfrm>
            <a:off x="2950820" y="1349821"/>
            <a:ext cx="1970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 Objective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14BD6A5-CFF5-D9E2-7337-1FE71949034F}"/>
              </a:ext>
            </a:extLst>
          </p:cNvPr>
          <p:cNvSpPr txBox="1"/>
          <p:nvPr/>
        </p:nvSpPr>
        <p:spPr>
          <a:xfrm>
            <a:off x="9757121" y="1321682"/>
            <a:ext cx="187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Expected 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3D937DE-FB92-CDFA-0965-CE839A5C202C}"/>
              </a:ext>
            </a:extLst>
          </p:cNvPr>
          <p:cNvSpPr txBox="1"/>
          <p:nvPr/>
        </p:nvSpPr>
        <p:spPr>
          <a:xfrm>
            <a:off x="6442849" y="1389138"/>
            <a:ext cx="14019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Deliverables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AF5B528B-C081-7545-BD28-50D4673355F8}"/>
              </a:ext>
            </a:extLst>
          </p:cNvPr>
          <p:cNvGrpSpPr/>
          <p:nvPr/>
        </p:nvGrpSpPr>
        <p:grpSpPr>
          <a:xfrm>
            <a:off x="2734184" y="263681"/>
            <a:ext cx="5810924" cy="723936"/>
            <a:chOff x="0" y="0"/>
            <a:chExt cx="11621848" cy="144787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276DCC7D-39B3-774E-10F5-FFE217FB7BA6}"/>
                </a:ext>
              </a:extLst>
            </p:cNvPr>
            <p:cNvSpPr/>
            <p:nvPr/>
          </p:nvSpPr>
          <p:spPr>
            <a:xfrm>
              <a:off x="0" y="0"/>
              <a:ext cx="11621848" cy="1447872"/>
            </a:xfrm>
            <a:custGeom>
              <a:avLst/>
              <a:gdLst/>
              <a:ahLst/>
              <a:cxnLst/>
              <a:rect l="l" t="t" r="r" b="b"/>
              <a:pathLst>
                <a:path w="11621848" h="1447872">
                  <a:moveTo>
                    <a:pt x="0" y="0"/>
                  </a:moveTo>
                  <a:lnTo>
                    <a:pt x="11621848" y="0"/>
                  </a:lnTo>
                  <a:lnTo>
                    <a:pt x="11621848" y="1447872"/>
                  </a:lnTo>
                  <a:lnTo>
                    <a:pt x="0" y="14478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xmlns="" id="{017D23EC-F894-2749-364F-346873917199}"/>
                </a:ext>
              </a:extLst>
            </p:cNvPr>
            <p:cNvSpPr txBox="1"/>
            <p:nvPr/>
          </p:nvSpPr>
          <p:spPr>
            <a:xfrm>
              <a:off x="0" y="-114300"/>
              <a:ext cx="11621848" cy="15621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BASIS OF ASSESSMENT</a:t>
              </a: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xmlns="" id="{73331269-FBCC-44FB-6560-F4A16FE157C6}"/>
              </a:ext>
            </a:extLst>
          </p:cNvPr>
          <p:cNvGrpSpPr/>
          <p:nvPr/>
        </p:nvGrpSpPr>
        <p:grpSpPr>
          <a:xfrm>
            <a:off x="543862" y="199555"/>
            <a:ext cx="9346893" cy="665904"/>
            <a:chOff x="0" y="0"/>
            <a:chExt cx="3692600" cy="263073"/>
          </a:xfrm>
          <a:solidFill>
            <a:schemeClr val="accent2"/>
          </a:solidFill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93401938-36F7-B951-0346-FE038F34E1A2}"/>
                </a:ext>
              </a:extLst>
            </p:cNvPr>
            <p:cNvSpPr/>
            <p:nvPr/>
          </p:nvSpPr>
          <p:spPr>
            <a:xfrm>
              <a:off x="0" y="0"/>
              <a:ext cx="3692600" cy="263073"/>
            </a:xfrm>
            <a:custGeom>
              <a:avLst/>
              <a:gdLst/>
              <a:ahLst/>
              <a:cxnLst/>
              <a:rect l="l" t="t" r="r" b="b"/>
              <a:pathLst>
                <a:path w="3692600" h="263073">
                  <a:moveTo>
                    <a:pt x="6626" y="0"/>
                  </a:moveTo>
                  <a:lnTo>
                    <a:pt x="3685973" y="0"/>
                  </a:lnTo>
                  <a:cubicBezTo>
                    <a:pt x="3687731" y="0"/>
                    <a:pt x="3689416" y="698"/>
                    <a:pt x="3690659" y="1941"/>
                  </a:cubicBezTo>
                  <a:cubicBezTo>
                    <a:pt x="3691902" y="3183"/>
                    <a:pt x="3692600" y="4869"/>
                    <a:pt x="3692600" y="6626"/>
                  </a:cubicBezTo>
                  <a:lnTo>
                    <a:pt x="3692600" y="256447"/>
                  </a:lnTo>
                  <a:cubicBezTo>
                    <a:pt x="3692600" y="258204"/>
                    <a:pt x="3691902" y="259890"/>
                    <a:pt x="3690659" y="261132"/>
                  </a:cubicBezTo>
                  <a:cubicBezTo>
                    <a:pt x="3689416" y="262375"/>
                    <a:pt x="3687731" y="263073"/>
                    <a:pt x="3685973" y="263073"/>
                  </a:cubicBezTo>
                  <a:lnTo>
                    <a:pt x="6626" y="263073"/>
                  </a:lnTo>
                  <a:cubicBezTo>
                    <a:pt x="4869" y="263073"/>
                    <a:pt x="3183" y="262375"/>
                    <a:pt x="1941" y="261132"/>
                  </a:cubicBezTo>
                  <a:cubicBezTo>
                    <a:pt x="698" y="259890"/>
                    <a:pt x="0" y="258204"/>
                    <a:pt x="0" y="256447"/>
                  </a:cubicBezTo>
                  <a:lnTo>
                    <a:pt x="0" y="6626"/>
                  </a:lnTo>
                  <a:cubicBezTo>
                    <a:pt x="0" y="4869"/>
                    <a:pt x="698" y="3183"/>
                    <a:pt x="1941" y="1941"/>
                  </a:cubicBezTo>
                  <a:cubicBezTo>
                    <a:pt x="3183" y="698"/>
                    <a:pt x="4869" y="0"/>
                    <a:pt x="662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xmlns="" id="{C0B567CE-AA63-1637-BF55-B4EA1221FB09}"/>
                </a:ext>
              </a:extLst>
            </p:cNvPr>
            <p:cNvSpPr txBox="1"/>
            <p:nvPr/>
          </p:nvSpPr>
          <p:spPr>
            <a:xfrm>
              <a:off x="0" y="-47625"/>
              <a:ext cx="3692600" cy="31069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4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xmlns="" id="{EB74E4F5-5039-8368-2961-D40894C041B2}"/>
              </a:ext>
            </a:extLst>
          </p:cNvPr>
          <p:cNvGrpSpPr/>
          <p:nvPr/>
        </p:nvGrpSpPr>
        <p:grpSpPr>
          <a:xfrm>
            <a:off x="560834" y="876300"/>
            <a:ext cx="11125686" cy="25400"/>
            <a:chOff x="0" y="0"/>
            <a:chExt cx="22251372" cy="5080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xmlns="" id="{81C9D4FA-EFF2-AE91-5594-90F56B7276DE}"/>
                </a:ext>
              </a:extLst>
            </p:cNvPr>
            <p:cNvSpPr/>
            <p:nvPr/>
          </p:nvSpPr>
          <p:spPr>
            <a:xfrm>
              <a:off x="25400" y="0"/>
              <a:ext cx="22200615" cy="50800"/>
            </a:xfrm>
            <a:custGeom>
              <a:avLst/>
              <a:gdLst/>
              <a:ahLst/>
              <a:cxnLst/>
              <a:rect l="l" t="t" r="r" b="b"/>
              <a:pathLst>
                <a:path w="22200615" h="50800">
                  <a:moveTo>
                    <a:pt x="0" y="0"/>
                  </a:moveTo>
                  <a:lnTo>
                    <a:pt x="22200615" y="0"/>
                  </a:lnTo>
                  <a:lnTo>
                    <a:pt x="2220061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xmlns="" id="{194C191A-14FD-568E-8E3B-9F341F99C1FA}"/>
              </a:ext>
            </a:extLst>
          </p:cNvPr>
          <p:cNvGrpSpPr/>
          <p:nvPr/>
        </p:nvGrpSpPr>
        <p:grpSpPr>
          <a:xfrm>
            <a:off x="1900019" y="177814"/>
            <a:ext cx="7097583" cy="914386"/>
            <a:chOff x="0" y="0"/>
            <a:chExt cx="14195165" cy="1828773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1CFA5747-E3C1-8862-9760-3A3F77FE114E}"/>
                </a:ext>
              </a:extLst>
            </p:cNvPr>
            <p:cNvSpPr/>
            <p:nvPr/>
          </p:nvSpPr>
          <p:spPr>
            <a:xfrm>
              <a:off x="0" y="0"/>
              <a:ext cx="14195165" cy="1447773"/>
            </a:xfrm>
            <a:custGeom>
              <a:avLst/>
              <a:gdLst/>
              <a:ahLst/>
              <a:cxnLst/>
              <a:rect l="l" t="t" r="r" b="b"/>
              <a:pathLst>
                <a:path w="14195165" h="1447773">
                  <a:moveTo>
                    <a:pt x="0" y="0"/>
                  </a:moveTo>
                  <a:lnTo>
                    <a:pt x="14195165" y="0"/>
                  </a:lnTo>
                  <a:lnTo>
                    <a:pt x="14195165" y="1447773"/>
                  </a:lnTo>
                  <a:lnTo>
                    <a:pt x="0" y="14477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xmlns="" id="{9269ECEF-9FAC-4C28-7447-29BE98C84EBC}"/>
                </a:ext>
              </a:extLst>
            </p:cNvPr>
            <p:cNvSpPr txBox="1"/>
            <p:nvPr/>
          </p:nvSpPr>
          <p:spPr>
            <a:xfrm>
              <a:off x="0" y="266700"/>
              <a:ext cx="14195164" cy="15620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BERAP</a:t>
              </a:r>
              <a:r>
                <a:rPr lang="en-US" sz="3598" b="1" spc="-79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ACTION PLAN</a:t>
              </a:r>
            </a:p>
          </p:txBody>
        </p:sp>
      </p:grpSp>
      <p:grpSp>
        <p:nvGrpSpPr>
          <p:cNvPr id="46" name="Group 17">
            <a:extLst>
              <a:ext uri="{FF2B5EF4-FFF2-40B4-BE49-F238E27FC236}">
                <a16:creationId xmlns:a16="http://schemas.microsoft.com/office/drawing/2014/main" xmlns="" id="{F5C0DE74-9CC6-86A9-1238-BF0CE5756C6E}"/>
              </a:ext>
            </a:extLst>
          </p:cNvPr>
          <p:cNvGrpSpPr/>
          <p:nvPr/>
        </p:nvGrpSpPr>
        <p:grpSpPr>
          <a:xfrm>
            <a:off x="304802" y="158759"/>
            <a:ext cx="761997" cy="761997"/>
            <a:chOff x="0" y="0"/>
            <a:chExt cx="812800" cy="8128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0046D10E-85B4-88D1-C748-FD7C773DA5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2"/>
            </a:solidFill>
            <a:ln w="9525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xmlns="" id="{7220F735-4DB1-E9A2-007B-C6F2CAB4C3C5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37579" tIns="37579" rIns="37579" bIns="37579" rtlCol="0" anchor="ctr"/>
            <a:lstStyle/>
            <a:p>
              <a:pPr algn="ctr" defTabSz="609630">
                <a:lnSpc>
                  <a:spcPts val="205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D5934D-8B71-CE9E-7884-4FB3C0459A58}"/>
              </a:ext>
            </a:extLst>
          </p:cNvPr>
          <p:cNvSpPr txBox="1"/>
          <p:nvPr/>
        </p:nvSpPr>
        <p:spPr>
          <a:xfrm>
            <a:off x="2859200" y="2911601"/>
            <a:ext cx="1970942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lbertus Medium" panose="020E0602030304020304" pitchFamily="34" charset="0"/>
              </a:rPr>
              <a:t>Improve PPP project development, transparency and climate-responsiveness to attract sustainable investments.</a:t>
            </a:r>
            <a:endParaRPr lang="en-GB" sz="16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2801CF-7A68-5034-8CFE-D682E1A4BE13}"/>
              </a:ext>
            </a:extLst>
          </p:cNvPr>
          <p:cNvSpPr txBox="1"/>
          <p:nvPr/>
        </p:nvSpPr>
        <p:spPr>
          <a:xfrm>
            <a:off x="4921762" y="2767105"/>
            <a:ext cx="4453087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Implement 2025 PPP fiscal commitment &amp; liability </a:t>
            </a:r>
            <a:r>
              <a:rPr lang="en-US" sz="1600" dirty="0" smtClean="0">
                <a:latin typeface="Albertus Medium" panose="020E0602030304020304" pitchFamily="34" charset="0"/>
              </a:rPr>
              <a:t>framework by June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Expand PPP project pipeline from 60 to 80 </a:t>
            </a:r>
            <a:r>
              <a:rPr lang="en-US" sz="1600" dirty="0" smtClean="0">
                <a:latin typeface="Albertus Medium" panose="020E0602030304020304" pitchFamily="34" charset="0"/>
              </a:rPr>
              <a:t>projects before December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Conduct climate-risk screening for all PPP </a:t>
            </a:r>
            <a:r>
              <a:rPr lang="en-US" sz="1600" dirty="0" smtClean="0">
                <a:latin typeface="Albertus Medium" panose="020E0602030304020304" pitchFamily="34" charset="0"/>
              </a:rPr>
              <a:t>proposals by October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Launch PPP Disclosure Portal Version </a:t>
            </a:r>
            <a:r>
              <a:rPr lang="en-US" sz="1600" dirty="0" smtClean="0">
                <a:latin typeface="Albertus Medium" panose="020E0602030304020304" pitchFamily="34" charset="0"/>
              </a:rPr>
              <a:t>2.0</a:t>
            </a:r>
            <a:r>
              <a:rPr lang="en-US" sz="1600" dirty="0">
                <a:latin typeface="Albertus Medium" panose="020E0602030304020304" pitchFamily="34" charset="0"/>
              </a:rPr>
              <a:t> </a:t>
            </a:r>
            <a:r>
              <a:rPr lang="en-US" sz="1600" dirty="0" smtClean="0">
                <a:latin typeface="Albertus Medium" panose="020E0602030304020304" pitchFamily="34" charset="0"/>
              </a:rPr>
              <a:t>by April 2026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Train MDAs on sustainable PPP procurement </a:t>
            </a:r>
            <a:r>
              <a:rPr lang="en-US" sz="1600" dirty="0" smtClean="0">
                <a:latin typeface="Albertus Medium" panose="020E0602030304020304" pitchFamily="34" charset="0"/>
              </a:rPr>
              <a:t>models by February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Host quarterly PPP investor roundtables</a:t>
            </a:r>
            <a:r>
              <a:rPr lang="en-US" sz="12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222BD3-C70D-8995-F5D5-5CDCD8C20796}"/>
              </a:ext>
            </a:extLst>
          </p:cNvPr>
          <p:cNvSpPr txBox="1"/>
          <p:nvPr/>
        </p:nvSpPr>
        <p:spPr>
          <a:xfrm>
            <a:off x="9581323" y="2767105"/>
            <a:ext cx="2230152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Increased private sector investment inflow.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Transparent PPP environment.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Better structured, climate-resilient projects.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Improved investor confidence in Ondo.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76DF269-FA67-47E0-A0D3-E424B293B245}"/>
              </a:ext>
            </a:extLst>
          </p:cNvPr>
          <p:cNvSpPr txBox="1"/>
          <p:nvPr/>
        </p:nvSpPr>
        <p:spPr>
          <a:xfrm>
            <a:off x="9890755" y="74063"/>
            <a:ext cx="19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ONDO STATE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9380" y="2597397"/>
            <a:ext cx="1843341" cy="190408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242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26A56E-42D5-7683-FD9F-2C565E9A2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70C91B-B038-2347-87D4-DFA536250E1A}"/>
              </a:ext>
            </a:extLst>
          </p:cNvPr>
          <p:cNvSpPr txBox="1"/>
          <p:nvPr/>
        </p:nvSpPr>
        <p:spPr>
          <a:xfrm>
            <a:off x="280623" y="1099162"/>
            <a:ext cx="2162244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 </a:t>
            </a:r>
            <a:r>
              <a:rPr lang="en-GB" sz="1500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4: </a:t>
            </a:r>
            <a:r>
              <a:rPr lang="en-US" sz="1600" b="1" dirty="0"/>
              <a:t>Improved investment promotion environment</a:t>
            </a:r>
          </a:p>
          <a:p>
            <a:endParaRPr lang="en-GB" sz="1500" b="1" dirty="0">
              <a:solidFill>
                <a:schemeClr val="accent3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D119D670-D898-1FCF-056D-4A22818C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76" y="1508098"/>
            <a:ext cx="919111" cy="919111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</a:schemeClr>
            </a:glow>
          </a:effectLst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58EEDF2A-B529-7BF9-E6B1-2A5D235E53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55" y="1491577"/>
            <a:ext cx="993865" cy="993865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86F5B6C0-6D01-E60A-ED53-384052095E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88" y="1513779"/>
            <a:ext cx="926416" cy="9264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5F5FB5-C730-F5F7-0779-75630FAE6B20}"/>
              </a:ext>
            </a:extLst>
          </p:cNvPr>
          <p:cNvSpPr txBox="1"/>
          <p:nvPr/>
        </p:nvSpPr>
        <p:spPr>
          <a:xfrm>
            <a:off x="2698462" y="1092200"/>
            <a:ext cx="1960789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26707B-7662-7F96-6789-44454A9E3313}"/>
              </a:ext>
            </a:extLst>
          </p:cNvPr>
          <p:cNvSpPr txBox="1"/>
          <p:nvPr/>
        </p:nvSpPr>
        <p:spPr>
          <a:xfrm>
            <a:off x="9525502" y="1101076"/>
            <a:ext cx="1879600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Expected 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13C748D-CCCE-EA95-1584-4E8ACD34E3D9}"/>
              </a:ext>
            </a:extLst>
          </p:cNvPr>
          <p:cNvSpPr txBox="1"/>
          <p:nvPr/>
        </p:nvSpPr>
        <p:spPr>
          <a:xfrm>
            <a:off x="6391384" y="1103489"/>
            <a:ext cx="1401985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Deliverables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AF94FE3F-B907-541B-2E3C-3E1E643FE14B}"/>
              </a:ext>
            </a:extLst>
          </p:cNvPr>
          <p:cNvGrpSpPr/>
          <p:nvPr/>
        </p:nvGrpSpPr>
        <p:grpSpPr>
          <a:xfrm>
            <a:off x="2734184" y="263681"/>
            <a:ext cx="5810924" cy="723936"/>
            <a:chOff x="0" y="0"/>
            <a:chExt cx="11621848" cy="144787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CBEAF07A-4DFE-F827-6BB2-462F455B549F}"/>
                </a:ext>
              </a:extLst>
            </p:cNvPr>
            <p:cNvSpPr/>
            <p:nvPr/>
          </p:nvSpPr>
          <p:spPr>
            <a:xfrm>
              <a:off x="0" y="0"/>
              <a:ext cx="11621848" cy="1447872"/>
            </a:xfrm>
            <a:custGeom>
              <a:avLst/>
              <a:gdLst/>
              <a:ahLst/>
              <a:cxnLst/>
              <a:rect l="l" t="t" r="r" b="b"/>
              <a:pathLst>
                <a:path w="11621848" h="1447872">
                  <a:moveTo>
                    <a:pt x="0" y="0"/>
                  </a:moveTo>
                  <a:lnTo>
                    <a:pt x="11621848" y="0"/>
                  </a:lnTo>
                  <a:lnTo>
                    <a:pt x="11621848" y="1447872"/>
                  </a:lnTo>
                  <a:lnTo>
                    <a:pt x="0" y="14478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xmlns="" id="{3E9B893B-89E1-6451-18A1-102A0D064E7A}"/>
                </a:ext>
              </a:extLst>
            </p:cNvPr>
            <p:cNvSpPr txBox="1"/>
            <p:nvPr/>
          </p:nvSpPr>
          <p:spPr>
            <a:xfrm>
              <a:off x="0" y="-114300"/>
              <a:ext cx="11621848" cy="15621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BASIS OF ASSESSMENT</a:t>
              </a: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xmlns="" id="{5C4C158A-842E-290C-0312-D35D16CE5178}"/>
              </a:ext>
            </a:extLst>
          </p:cNvPr>
          <p:cNvGrpSpPr/>
          <p:nvPr/>
        </p:nvGrpSpPr>
        <p:grpSpPr>
          <a:xfrm>
            <a:off x="543862" y="199555"/>
            <a:ext cx="9346893" cy="665904"/>
            <a:chOff x="0" y="0"/>
            <a:chExt cx="3692600" cy="263073"/>
          </a:xfrm>
          <a:solidFill>
            <a:schemeClr val="accent2"/>
          </a:solidFill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24104F1D-C54A-35DB-F00A-3FBF41FA3976}"/>
                </a:ext>
              </a:extLst>
            </p:cNvPr>
            <p:cNvSpPr/>
            <p:nvPr/>
          </p:nvSpPr>
          <p:spPr>
            <a:xfrm>
              <a:off x="0" y="0"/>
              <a:ext cx="3692600" cy="263073"/>
            </a:xfrm>
            <a:custGeom>
              <a:avLst/>
              <a:gdLst/>
              <a:ahLst/>
              <a:cxnLst/>
              <a:rect l="l" t="t" r="r" b="b"/>
              <a:pathLst>
                <a:path w="3692600" h="263073">
                  <a:moveTo>
                    <a:pt x="6626" y="0"/>
                  </a:moveTo>
                  <a:lnTo>
                    <a:pt x="3685973" y="0"/>
                  </a:lnTo>
                  <a:cubicBezTo>
                    <a:pt x="3687731" y="0"/>
                    <a:pt x="3689416" y="698"/>
                    <a:pt x="3690659" y="1941"/>
                  </a:cubicBezTo>
                  <a:cubicBezTo>
                    <a:pt x="3691902" y="3183"/>
                    <a:pt x="3692600" y="4869"/>
                    <a:pt x="3692600" y="6626"/>
                  </a:cubicBezTo>
                  <a:lnTo>
                    <a:pt x="3692600" y="256447"/>
                  </a:lnTo>
                  <a:cubicBezTo>
                    <a:pt x="3692600" y="258204"/>
                    <a:pt x="3691902" y="259890"/>
                    <a:pt x="3690659" y="261132"/>
                  </a:cubicBezTo>
                  <a:cubicBezTo>
                    <a:pt x="3689416" y="262375"/>
                    <a:pt x="3687731" y="263073"/>
                    <a:pt x="3685973" y="263073"/>
                  </a:cubicBezTo>
                  <a:lnTo>
                    <a:pt x="6626" y="263073"/>
                  </a:lnTo>
                  <a:cubicBezTo>
                    <a:pt x="4869" y="263073"/>
                    <a:pt x="3183" y="262375"/>
                    <a:pt x="1941" y="261132"/>
                  </a:cubicBezTo>
                  <a:cubicBezTo>
                    <a:pt x="698" y="259890"/>
                    <a:pt x="0" y="258204"/>
                    <a:pt x="0" y="256447"/>
                  </a:cubicBezTo>
                  <a:lnTo>
                    <a:pt x="0" y="6626"/>
                  </a:lnTo>
                  <a:cubicBezTo>
                    <a:pt x="0" y="4869"/>
                    <a:pt x="698" y="3183"/>
                    <a:pt x="1941" y="1941"/>
                  </a:cubicBezTo>
                  <a:cubicBezTo>
                    <a:pt x="3183" y="698"/>
                    <a:pt x="4869" y="0"/>
                    <a:pt x="662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xmlns="" id="{688CEA69-1F86-3EDF-F197-1CE55B570194}"/>
                </a:ext>
              </a:extLst>
            </p:cNvPr>
            <p:cNvSpPr txBox="1"/>
            <p:nvPr/>
          </p:nvSpPr>
          <p:spPr>
            <a:xfrm>
              <a:off x="0" y="-47625"/>
              <a:ext cx="3692600" cy="31069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4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xmlns="" id="{AB07540A-64E1-FD10-D753-6CD731A8DFC0}"/>
              </a:ext>
            </a:extLst>
          </p:cNvPr>
          <p:cNvGrpSpPr/>
          <p:nvPr/>
        </p:nvGrpSpPr>
        <p:grpSpPr>
          <a:xfrm>
            <a:off x="560834" y="876300"/>
            <a:ext cx="11125686" cy="25400"/>
            <a:chOff x="0" y="0"/>
            <a:chExt cx="22251372" cy="5080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xmlns="" id="{E42E65E5-E831-F427-6BBD-2D2C6529FE2F}"/>
                </a:ext>
              </a:extLst>
            </p:cNvPr>
            <p:cNvSpPr/>
            <p:nvPr/>
          </p:nvSpPr>
          <p:spPr>
            <a:xfrm>
              <a:off x="25400" y="0"/>
              <a:ext cx="22200615" cy="50800"/>
            </a:xfrm>
            <a:custGeom>
              <a:avLst/>
              <a:gdLst/>
              <a:ahLst/>
              <a:cxnLst/>
              <a:rect l="l" t="t" r="r" b="b"/>
              <a:pathLst>
                <a:path w="22200615" h="50800">
                  <a:moveTo>
                    <a:pt x="0" y="0"/>
                  </a:moveTo>
                  <a:lnTo>
                    <a:pt x="22200615" y="0"/>
                  </a:lnTo>
                  <a:lnTo>
                    <a:pt x="2220061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xmlns="" id="{FEDDD251-2A6B-CC8E-EA1A-0DE810BDBE69}"/>
              </a:ext>
            </a:extLst>
          </p:cNvPr>
          <p:cNvGrpSpPr/>
          <p:nvPr/>
        </p:nvGrpSpPr>
        <p:grpSpPr>
          <a:xfrm>
            <a:off x="1879352" y="110794"/>
            <a:ext cx="7097583" cy="914386"/>
            <a:chOff x="0" y="0"/>
            <a:chExt cx="14195165" cy="1828773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B3CE3DC0-41D3-38EA-A29B-35CB67A7DF99}"/>
                </a:ext>
              </a:extLst>
            </p:cNvPr>
            <p:cNvSpPr/>
            <p:nvPr/>
          </p:nvSpPr>
          <p:spPr>
            <a:xfrm>
              <a:off x="0" y="0"/>
              <a:ext cx="14195165" cy="1447773"/>
            </a:xfrm>
            <a:custGeom>
              <a:avLst/>
              <a:gdLst/>
              <a:ahLst/>
              <a:cxnLst/>
              <a:rect l="l" t="t" r="r" b="b"/>
              <a:pathLst>
                <a:path w="14195165" h="1447773">
                  <a:moveTo>
                    <a:pt x="0" y="0"/>
                  </a:moveTo>
                  <a:lnTo>
                    <a:pt x="14195165" y="0"/>
                  </a:lnTo>
                  <a:lnTo>
                    <a:pt x="14195165" y="1447773"/>
                  </a:lnTo>
                  <a:lnTo>
                    <a:pt x="0" y="14477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xmlns="" id="{D9693A58-9DCC-E9D8-EE53-7E188453F76E}"/>
                </a:ext>
              </a:extLst>
            </p:cNvPr>
            <p:cNvSpPr txBox="1"/>
            <p:nvPr/>
          </p:nvSpPr>
          <p:spPr>
            <a:xfrm>
              <a:off x="0" y="266700"/>
              <a:ext cx="14195164" cy="15620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BERAP</a:t>
              </a:r>
              <a:r>
                <a:rPr lang="en-US" sz="3598" b="1" spc="-79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ACTION PLAN</a:t>
              </a:r>
            </a:p>
          </p:txBody>
        </p:sp>
      </p:grpSp>
      <p:grpSp>
        <p:nvGrpSpPr>
          <p:cNvPr id="46" name="Group 17">
            <a:extLst>
              <a:ext uri="{FF2B5EF4-FFF2-40B4-BE49-F238E27FC236}">
                <a16:creationId xmlns:a16="http://schemas.microsoft.com/office/drawing/2014/main" xmlns="" id="{DBA69728-A00C-E9DC-812C-2AC7F4A00800}"/>
              </a:ext>
            </a:extLst>
          </p:cNvPr>
          <p:cNvGrpSpPr/>
          <p:nvPr/>
        </p:nvGrpSpPr>
        <p:grpSpPr>
          <a:xfrm>
            <a:off x="304802" y="158759"/>
            <a:ext cx="761997" cy="761997"/>
            <a:chOff x="0" y="0"/>
            <a:chExt cx="812800" cy="8128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37E1CADF-E4CF-52BC-07B3-D558395F5B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2"/>
            </a:solidFill>
            <a:ln w="9525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xmlns="" id="{15D1613C-7DC1-B3BA-E124-0CA46F48571D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37579" tIns="37579" rIns="37579" bIns="37579" rtlCol="0" anchor="ctr"/>
            <a:lstStyle/>
            <a:p>
              <a:pPr algn="ctr" defTabSz="609630">
                <a:lnSpc>
                  <a:spcPts val="205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081F52-C82A-47CF-BAFD-6A5CF7E9F43D}"/>
              </a:ext>
            </a:extLst>
          </p:cNvPr>
          <p:cNvSpPr txBox="1"/>
          <p:nvPr/>
        </p:nvSpPr>
        <p:spPr>
          <a:xfrm>
            <a:off x="2442867" y="2782669"/>
            <a:ext cx="233680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lbertus Medium" panose="020E0602030304020304" pitchFamily="34" charset="0"/>
              </a:rPr>
              <a:t>Create a competitive, investor-friendly environment through targeted marketing, security assurance and simplified entry procedures.</a:t>
            </a:r>
            <a:endParaRPr lang="en-GB" sz="16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B1A96D-E644-CACF-B02E-75A56FCAB805}"/>
              </a:ext>
            </a:extLst>
          </p:cNvPr>
          <p:cNvSpPr txBox="1"/>
          <p:nvPr/>
        </p:nvSpPr>
        <p:spPr>
          <a:xfrm>
            <a:off x="5140036" y="2621427"/>
            <a:ext cx="3263291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Develop &amp; launch Ondo Investment Promotion Strategy </a:t>
            </a:r>
            <a:r>
              <a:rPr lang="en-US" sz="1600" dirty="0" smtClean="0">
                <a:latin typeface="Albertus Medium" panose="020E0602030304020304" pitchFamily="34" charset="0"/>
              </a:rPr>
              <a:t>2026–2030 by May,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Establish Investor Facilitation Desk (IFD) at ONDIPA.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Conduct security-investment summit (annual</a:t>
            </a:r>
            <a:r>
              <a:rPr lang="en-US" sz="1600" dirty="0" smtClean="0">
                <a:latin typeface="Albertus Medium" panose="020E0602030304020304" pitchFamily="34" charset="0"/>
              </a:rPr>
              <a:t>) by August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Implement investor aftercare program for business retention.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Streamline investment incentive administration.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Publish annual “Invest in Ondo Report.”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48EB4C-8246-D567-2560-F2B00521928B}"/>
              </a:ext>
            </a:extLst>
          </p:cNvPr>
          <p:cNvSpPr txBox="1"/>
          <p:nvPr/>
        </p:nvSpPr>
        <p:spPr>
          <a:xfrm>
            <a:off x="8659091" y="2735814"/>
            <a:ext cx="3014751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Increased FDI &amp; local investments.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latin typeface="Albertus Medium" panose="020E0602030304020304" pitchFamily="34" charset="0"/>
              </a:rPr>
              <a:t>Increase </a:t>
            </a:r>
            <a:r>
              <a:rPr lang="en-US" sz="1600" dirty="0">
                <a:latin typeface="Albertus Medium" panose="020E0602030304020304" pitchFamily="34" charset="0"/>
              </a:rPr>
              <a:t>business retention </a:t>
            </a:r>
            <a:r>
              <a:rPr lang="en-US" sz="1600" dirty="0" smtClean="0">
                <a:latin typeface="Albertus Medium" panose="020E0602030304020304" pitchFamily="34" charset="0"/>
              </a:rPr>
              <a:t>rates by 30% by the end of year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Improved </a:t>
            </a:r>
            <a:r>
              <a:rPr lang="en-US" sz="1600" dirty="0" smtClean="0">
                <a:latin typeface="Albertus Medium" panose="020E0602030304020304" pitchFamily="34" charset="0"/>
              </a:rPr>
              <a:t>global investment and industrial perception </a:t>
            </a:r>
            <a:r>
              <a:rPr lang="en-US" sz="1600" dirty="0">
                <a:latin typeface="Albertus Medium" panose="020E0602030304020304" pitchFamily="34" charset="0"/>
              </a:rPr>
              <a:t>of Ondo State.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Stronger private sector collaboration.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871499-B943-41EE-A84E-21E9E45E0904}"/>
              </a:ext>
            </a:extLst>
          </p:cNvPr>
          <p:cNvSpPr txBox="1"/>
          <p:nvPr/>
        </p:nvSpPr>
        <p:spPr>
          <a:xfrm>
            <a:off x="9890755" y="74063"/>
            <a:ext cx="19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ONDO STATE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1701" y="2407212"/>
            <a:ext cx="1659335" cy="165586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499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26A56E-42D5-7683-FD9F-2C565E9A2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70C91B-B038-2347-87D4-DFA536250E1A}"/>
              </a:ext>
            </a:extLst>
          </p:cNvPr>
          <p:cNvSpPr txBox="1"/>
          <p:nvPr/>
        </p:nvSpPr>
        <p:spPr>
          <a:xfrm>
            <a:off x="304802" y="1203809"/>
            <a:ext cx="2143263" cy="1733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 </a:t>
            </a:r>
            <a:r>
              <a:rPr lang="en-GB" sz="1667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5: </a:t>
            </a:r>
            <a:r>
              <a:rPr lang="en-US" b="1" dirty="0"/>
              <a:t>Increased transparency of official fees &amp; procedures</a:t>
            </a:r>
            <a:endParaRPr lang="en-GB" sz="1667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D119D670-D898-1FCF-056D-4A22818C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63" y="1768891"/>
            <a:ext cx="977046" cy="977046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</a:schemeClr>
            </a:glow>
          </a:effectLst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58EEDF2A-B529-7BF9-E6B1-2A5D235E53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61" y="1725149"/>
            <a:ext cx="912082" cy="912082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86F5B6C0-6D01-E60A-ED53-384052095E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10" y="1725149"/>
            <a:ext cx="935534" cy="9355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5F5FB5-C730-F5F7-0779-75630FAE6B20}"/>
              </a:ext>
            </a:extLst>
          </p:cNvPr>
          <p:cNvSpPr txBox="1"/>
          <p:nvPr/>
        </p:nvSpPr>
        <p:spPr>
          <a:xfrm>
            <a:off x="2448065" y="1212064"/>
            <a:ext cx="1960789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67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26707B-7662-7F96-6789-44454A9E3313}"/>
              </a:ext>
            </a:extLst>
          </p:cNvPr>
          <p:cNvSpPr txBox="1"/>
          <p:nvPr/>
        </p:nvSpPr>
        <p:spPr>
          <a:xfrm>
            <a:off x="9305685" y="1233855"/>
            <a:ext cx="1879600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Expected 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13C748D-CCCE-EA95-1584-4E8ACD34E3D9}"/>
              </a:ext>
            </a:extLst>
          </p:cNvPr>
          <p:cNvSpPr txBox="1"/>
          <p:nvPr/>
        </p:nvSpPr>
        <p:spPr>
          <a:xfrm>
            <a:off x="5215166" y="1287365"/>
            <a:ext cx="1401985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67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Deliverables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AF94FE3F-B907-541B-2E3C-3E1E643FE14B}"/>
              </a:ext>
            </a:extLst>
          </p:cNvPr>
          <p:cNvGrpSpPr/>
          <p:nvPr/>
        </p:nvGrpSpPr>
        <p:grpSpPr>
          <a:xfrm>
            <a:off x="2734184" y="263681"/>
            <a:ext cx="5810924" cy="723936"/>
            <a:chOff x="0" y="0"/>
            <a:chExt cx="11621848" cy="144787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CBEAF07A-4DFE-F827-6BB2-462F455B549F}"/>
                </a:ext>
              </a:extLst>
            </p:cNvPr>
            <p:cNvSpPr/>
            <p:nvPr/>
          </p:nvSpPr>
          <p:spPr>
            <a:xfrm>
              <a:off x="0" y="0"/>
              <a:ext cx="11621848" cy="1447872"/>
            </a:xfrm>
            <a:custGeom>
              <a:avLst/>
              <a:gdLst/>
              <a:ahLst/>
              <a:cxnLst/>
              <a:rect l="l" t="t" r="r" b="b"/>
              <a:pathLst>
                <a:path w="11621848" h="1447872">
                  <a:moveTo>
                    <a:pt x="0" y="0"/>
                  </a:moveTo>
                  <a:lnTo>
                    <a:pt x="11621848" y="0"/>
                  </a:lnTo>
                  <a:lnTo>
                    <a:pt x="11621848" y="1447872"/>
                  </a:lnTo>
                  <a:lnTo>
                    <a:pt x="0" y="14478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xmlns="" id="{3E9B893B-89E1-6451-18A1-102A0D064E7A}"/>
                </a:ext>
              </a:extLst>
            </p:cNvPr>
            <p:cNvSpPr txBox="1"/>
            <p:nvPr/>
          </p:nvSpPr>
          <p:spPr>
            <a:xfrm>
              <a:off x="0" y="-114300"/>
              <a:ext cx="11621848" cy="15621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BASIS OF ASSESSMENT</a:t>
              </a: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xmlns="" id="{5C4C158A-842E-290C-0312-D35D16CE5178}"/>
              </a:ext>
            </a:extLst>
          </p:cNvPr>
          <p:cNvGrpSpPr/>
          <p:nvPr/>
        </p:nvGrpSpPr>
        <p:grpSpPr>
          <a:xfrm>
            <a:off x="543862" y="199555"/>
            <a:ext cx="9346893" cy="665904"/>
            <a:chOff x="0" y="0"/>
            <a:chExt cx="3692600" cy="263073"/>
          </a:xfrm>
          <a:solidFill>
            <a:schemeClr val="accent2"/>
          </a:solidFill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24104F1D-C54A-35DB-F00A-3FBF41FA3976}"/>
                </a:ext>
              </a:extLst>
            </p:cNvPr>
            <p:cNvSpPr/>
            <p:nvPr/>
          </p:nvSpPr>
          <p:spPr>
            <a:xfrm>
              <a:off x="0" y="0"/>
              <a:ext cx="3692600" cy="263073"/>
            </a:xfrm>
            <a:custGeom>
              <a:avLst/>
              <a:gdLst/>
              <a:ahLst/>
              <a:cxnLst/>
              <a:rect l="l" t="t" r="r" b="b"/>
              <a:pathLst>
                <a:path w="3692600" h="263073">
                  <a:moveTo>
                    <a:pt x="6626" y="0"/>
                  </a:moveTo>
                  <a:lnTo>
                    <a:pt x="3685973" y="0"/>
                  </a:lnTo>
                  <a:cubicBezTo>
                    <a:pt x="3687731" y="0"/>
                    <a:pt x="3689416" y="698"/>
                    <a:pt x="3690659" y="1941"/>
                  </a:cubicBezTo>
                  <a:cubicBezTo>
                    <a:pt x="3691902" y="3183"/>
                    <a:pt x="3692600" y="4869"/>
                    <a:pt x="3692600" y="6626"/>
                  </a:cubicBezTo>
                  <a:lnTo>
                    <a:pt x="3692600" y="256447"/>
                  </a:lnTo>
                  <a:cubicBezTo>
                    <a:pt x="3692600" y="258204"/>
                    <a:pt x="3691902" y="259890"/>
                    <a:pt x="3690659" y="261132"/>
                  </a:cubicBezTo>
                  <a:cubicBezTo>
                    <a:pt x="3689416" y="262375"/>
                    <a:pt x="3687731" y="263073"/>
                    <a:pt x="3685973" y="263073"/>
                  </a:cubicBezTo>
                  <a:lnTo>
                    <a:pt x="6626" y="263073"/>
                  </a:lnTo>
                  <a:cubicBezTo>
                    <a:pt x="4869" y="263073"/>
                    <a:pt x="3183" y="262375"/>
                    <a:pt x="1941" y="261132"/>
                  </a:cubicBezTo>
                  <a:cubicBezTo>
                    <a:pt x="698" y="259890"/>
                    <a:pt x="0" y="258204"/>
                    <a:pt x="0" y="256447"/>
                  </a:cubicBezTo>
                  <a:lnTo>
                    <a:pt x="0" y="6626"/>
                  </a:lnTo>
                  <a:cubicBezTo>
                    <a:pt x="0" y="4869"/>
                    <a:pt x="698" y="3183"/>
                    <a:pt x="1941" y="1941"/>
                  </a:cubicBezTo>
                  <a:cubicBezTo>
                    <a:pt x="3183" y="698"/>
                    <a:pt x="4869" y="0"/>
                    <a:pt x="662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xmlns="" id="{688CEA69-1F86-3EDF-F197-1CE55B570194}"/>
                </a:ext>
              </a:extLst>
            </p:cNvPr>
            <p:cNvSpPr txBox="1"/>
            <p:nvPr/>
          </p:nvSpPr>
          <p:spPr>
            <a:xfrm>
              <a:off x="0" y="-47625"/>
              <a:ext cx="3692600" cy="31069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4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xmlns="" id="{AB07540A-64E1-FD10-D753-6CD731A8DFC0}"/>
              </a:ext>
            </a:extLst>
          </p:cNvPr>
          <p:cNvGrpSpPr/>
          <p:nvPr/>
        </p:nvGrpSpPr>
        <p:grpSpPr>
          <a:xfrm>
            <a:off x="560834" y="876300"/>
            <a:ext cx="11125686" cy="25400"/>
            <a:chOff x="0" y="0"/>
            <a:chExt cx="22251372" cy="5080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xmlns="" id="{E42E65E5-E831-F427-6BBD-2D2C6529FE2F}"/>
                </a:ext>
              </a:extLst>
            </p:cNvPr>
            <p:cNvSpPr/>
            <p:nvPr/>
          </p:nvSpPr>
          <p:spPr>
            <a:xfrm>
              <a:off x="25400" y="0"/>
              <a:ext cx="22200615" cy="50800"/>
            </a:xfrm>
            <a:custGeom>
              <a:avLst/>
              <a:gdLst/>
              <a:ahLst/>
              <a:cxnLst/>
              <a:rect l="l" t="t" r="r" b="b"/>
              <a:pathLst>
                <a:path w="22200615" h="50800">
                  <a:moveTo>
                    <a:pt x="0" y="0"/>
                  </a:moveTo>
                  <a:lnTo>
                    <a:pt x="22200615" y="0"/>
                  </a:lnTo>
                  <a:lnTo>
                    <a:pt x="2220061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xmlns="" id="{FEDDD251-2A6B-CC8E-EA1A-0DE810BDBE69}"/>
              </a:ext>
            </a:extLst>
          </p:cNvPr>
          <p:cNvGrpSpPr/>
          <p:nvPr/>
        </p:nvGrpSpPr>
        <p:grpSpPr>
          <a:xfrm>
            <a:off x="1900019" y="177814"/>
            <a:ext cx="7097583" cy="914386"/>
            <a:chOff x="0" y="0"/>
            <a:chExt cx="14195165" cy="1828773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B3CE3DC0-41D3-38EA-A29B-35CB67A7DF99}"/>
                </a:ext>
              </a:extLst>
            </p:cNvPr>
            <p:cNvSpPr/>
            <p:nvPr/>
          </p:nvSpPr>
          <p:spPr>
            <a:xfrm>
              <a:off x="0" y="0"/>
              <a:ext cx="14195165" cy="1447773"/>
            </a:xfrm>
            <a:custGeom>
              <a:avLst/>
              <a:gdLst/>
              <a:ahLst/>
              <a:cxnLst/>
              <a:rect l="l" t="t" r="r" b="b"/>
              <a:pathLst>
                <a:path w="14195165" h="1447773">
                  <a:moveTo>
                    <a:pt x="0" y="0"/>
                  </a:moveTo>
                  <a:lnTo>
                    <a:pt x="14195165" y="0"/>
                  </a:lnTo>
                  <a:lnTo>
                    <a:pt x="14195165" y="1447773"/>
                  </a:lnTo>
                  <a:lnTo>
                    <a:pt x="0" y="14477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xmlns="" id="{D9693A58-9DCC-E9D8-EE53-7E188453F76E}"/>
                </a:ext>
              </a:extLst>
            </p:cNvPr>
            <p:cNvSpPr txBox="1"/>
            <p:nvPr/>
          </p:nvSpPr>
          <p:spPr>
            <a:xfrm>
              <a:off x="0" y="266700"/>
              <a:ext cx="14195164" cy="15620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 defTabSz="609630">
                <a:lnSpc>
                  <a:spcPts val="4314"/>
                </a:lnSpc>
                <a:defRPr/>
              </a:pPr>
              <a:r>
                <a:rPr lang="en-US" sz="3598" b="1" spc="-79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BERAP</a:t>
              </a:r>
              <a:r>
                <a:rPr lang="en-US" sz="3598" b="1" spc="-79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ACTION PLAN</a:t>
              </a:r>
            </a:p>
          </p:txBody>
        </p:sp>
      </p:grpSp>
      <p:grpSp>
        <p:nvGrpSpPr>
          <p:cNvPr id="46" name="Group 17">
            <a:extLst>
              <a:ext uri="{FF2B5EF4-FFF2-40B4-BE49-F238E27FC236}">
                <a16:creationId xmlns:a16="http://schemas.microsoft.com/office/drawing/2014/main" xmlns="" id="{DBA69728-A00C-E9DC-812C-2AC7F4A00800}"/>
              </a:ext>
            </a:extLst>
          </p:cNvPr>
          <p:cNvGrpSpPr/>
          <p:nvPr/>
        </p:nvGrpSpPr>
        <p:grpSpPr>
          <a:xfrm>
            <a:off x="304802" y="158759"/>
            <a:ext cx="761997" cy="761997"/>
            <a:chOff x="0" y="0"/>
            <a:chExt cx="812800" cy="8128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37E1CADF-E4CF-52BC-07B3-D558395F5B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2"/>
            </a:solidFill>
            <a:ln w="9525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xmlns="" id="{15D1613C-7DC1-B3BA-E124-0CA46F48571D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37579" tIns="37579" rIns="37579" bIns="37579" rtlCol="0" anchor="ctr"/>
            <a:lstStyle/>
            <a:p>
              <a:pPr algn="ctr" defTabSz="609630">
                <a:lnSpc>
                  <a:spcPts val="205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081F52-C82A-47CF-BAFD-6A5CF7E9F43D}"/>
              </a:ext>
            </a:extLst>
          </p:cNvPr>
          <p:cNvSpPr txBox="1"/>
          <p:nvPr/>
        </p:nvSpPr>
        <p:spPr>
          <a:xfrm>
            <a:off x="2341282" y="2910165"/>
            <a:ext cx="2336800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lbertus Medium" panose="020E0602030304020304" pitchFamily="34" charset="0"/>
              </a:rPr>
              <a:t>To make all </a:t>
            </a:r>
            <a:r>
              <a:rPr lang="en-US" sz="1600" dirty="0">
                <a:latin typeface="Albertus Medium" panose="020E0602030304020304" pitchFamily="34" charset="0"/>
              </a:rPr>
              <a:t>fees</a:t>
            </a:r>
            <a:r>
              <a:rPr lang="en-US" sz="1600" dirty="0" smtClean="0">
                <a:latin typeface="Albertus Medium" panose="020E0602030304020304" pitchFamily="34" charset="0"/>
              </a:rPr>
              <a:t>, process timelines and procedures of the business enabling environment MDAs </a:t>
            </a:r>
            <a:r>
              <a:rPr lang="en-US" sz="1600" dirty="0">
                <a:latin typeface="Albertus Medium" panose="020E0602030304020304" pitchFamily="34" charset="0"/>
              </a:rPr>
              <a:t>fully transparent, predictable, accessible and automated</a:t>
            </a:r>
            <a:r>
              <a:rPr lang="en-US" sz="1600" dirty="0" smtClean="0">
                <a:latin typeface="Albertus Medium" panose="020E0602030304020304" pitchFamily="34" charset="0"/>
              </a:rPr>
              <a:t>.</a:t>
            </a:r>
          </a:p>
          <a:p>
            <a:endParaRPr lang="en-US" sz="9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Albertus Medium" panose="020E0602030304020304" pitchFamily="34" charset="0"/>
                <a:cs typeface="Segoe UI" panose="020B0502040204020203" pitchFamily="34" charset="0"/>
              </a:rPr>
              <a:t>(ii). To </a:t>
            </a:r>
            <a:r>
              <a:rPr lang="en-US" sz="16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create a one stop for</a:t>
            </a:r>
            <a:endParaRPr lang="en-US" sz="16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  <a:p>
            <a:r>
              <a:rPr lang="en-US" sz="16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Information sharing, </a:t>
            </a:r>
            <a:r>
              <a:rPr lang="en-US" sz="1600" dirty="0">
                <a:latin typeface="Albertus Medium" panose="020E0602030304020304" pitchFamily="34" charset="0"/>
                <a:cs typeface="Segoe UI" panose="020B0502040204020203" pitchFamily="34" charset="0"/>
              </a:rPr>
              <a:t>G</a:t>
            </a:r>
            <a:r>
              <a:rPr lang="en-US" sz="16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rievances </a:t>
            </a:r>
            <a:r>
              <a:rPr lang="en-US" sz="1600" dirty="0">
                <a:latin typeface="Albertus Medium" panose="020E0602030304020304" pitchFamily="34" charset="0"/>
                <a:cs typeface="Segoe UI" panose="020B0502040204020203" pitchFamily="34" charset="0"/>
              </a:rPr>
              <a:t>R</a:t>
            </a:r>
            <a:r>
              <a:rPr lang="en-US" sz="16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edress </a:t>
            </a:r>
            <a:r>
              <a:rPr lang="en-US" sz="1600" dirty="0">
                <a:latin typeface="Albertus Medium" panose="020E0602030304020304" pitchFamily="34" charset="0"/>
                <a:cs typeface="Segoe UI" panose="020B0502040204020203" pitchFamily="34" charset="0"/>
              </a:rPr>
              <a:t>M</a:t>
            </a:r>
            <a:r>
              <a:rPr lang="en-US" sz="1600" dirty="0" smtClean="0">
                <a:latin typeface="Albertus Medium" panose="020E0602030304020304" pitchFamily="34" charset="0"/>
                <a:cs typeface="Segoe UI" panose="020B0502040204020203" pitchFamily="34" charset="0"/>
              </a:rPr>
              <a:t>echanism for the business enabling environment MDAs.</a:t>
            </a:r>
            <a:endParaRPr lang="en-GB" sz="1600" dirty="0">
              <a:latin typeface="Albertus Medium" panose="020E06020303040203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B1A96D-E644-CACF-B02E-75A56FCAB805}"/>
              </a:ext>
            </a:extLst>
          </p:cNvPr>
          <p:cNvSpPr txBox="1"/>
          <p:nvPr/>
        </p:nvSpPr>
        <p:spPr>
          <a:xfrm>
            <a:off x="4484546" y="2544417"/>
            <a:ext cx="3708960" cy="42780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Review all state fees for transparency and proper </a:t>
            </a:r>
            <a:r>
              <a:rPr lang="en-US" sz="1600" dirty="0" err="1" smtClean="0">
                <a:latin typeface="Albertus Medium" panose="020E0602030304020304" pitchFamily="34" charset="0"/>
              </a:rPr>
              <a:t>gazetee</a:t>
            </a:r>
            <a:r>
              <a:rPr lang="en-US" sz="1600" dirty="0" smtClean="0">
                <a:latin typeface="Albertus Medium" panose="020E0602030304020304" pitchFamily="34" charset="0"/>
              </a:rPr>
              <a:t> by March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Publish fees across all key </a:t>
            </a:r>
            <a:r>
              <a:rPr lang="en-US" sz="1600" dirty="0" smtClean="0">
                <a:latin typeface="Albertus Medium" panose="020E0602030304020304" pitchFamily="34" charset="0"/>
              </a:rPr>
              <a:t>business-enabling MDAs by February,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Digitize and centralize fee disclosure on government </a:t>
            </a:r>
            <a:r>
              <a:rPr lang="en-US" sz="1600" dirty="0" smtClean="0">
                <a:latin typeface="Albertus Medium" panose="020E0602030304020304" pitchFamily="34" charset="0"/>
              </a:rPr>
              <a:t>portal February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latin typeface="Albertus Medium" panose="020E0602030304020304" pitchFamily="34" charset="0"/>
              </a:rPr>
              <a:t>Create </a:t>
            </a:r>
            <a:r>
              <a:rPr lang="en-US" sz="1600" dirty="0">
                <a:latin typeface="Albertus Medium" panose="020E0602030304020304" pitchFamily="34" charset="0"/>
              </a:rPr>
              <a:t>grievance </a:t>
            </a:r>
            <a:r>
              <a:rPr lang="en-US" sz="1600" dirty="0" smtClean="0">
                <a:latin typeface="Albertus Medium" panose="020E0602030304020304" pitchFamily="34" charset="0"/>
              </a:rPr>
              <a:t>mechanism desk in 5 additional MDAs (</a:t>
            </a:r>
            <a:r>
              <a:rPr lang="en-US" sz="1600" dirty="0" err="1" smtClean="0">
                <a:latin typeface="Albertus Medium" panose="020E0602030304020304" pitchFamily="34" charset="0"/>
              </a:rPr>
              <a:t>i.e</a:t>
            </a:r>
            <a:r>
              <a:rPr lang="en-US" sz="1600" dirty="0" smtClean="0">
                <a:latin typeface="Albertus Medium" panose="020E0602030304020304" pitchFamily="34" charset="0"/>
              </a:rPr>
              <a:t> from present </a:t>
            </a:r>
            <a:r>
              <a:rPr lang="en-US" sz="1600" dirty="0">
                <a:latin typeface="Albertus Medium" panose="020E0602030304020304" pitchFamily="34" charset="0"/>
              </a:rPr>
              <a:t>5 to </a:t>
            </a:r>
            <a:r>
              <a:rPr lang="en-US" sz="1600" dirty="0" smtClean="0">
                <a:latin typeface="Albertus Medium" panose="020E0602030304020304" pitchFamily="34" charset="0"/>
              </a:rPr>
              <a:t>10 MDAs).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Conduct public awareness campaigns on fees and service </a:t>
            </a:r>
            <a:r>
              <a:rPr lang="en-US" sz="1600" dirty="0" smtClean="0">
                <a:latin typeface="Albertus Medium" panose="020E0602030304020304" pitchFamily="34" charset="0"/>
              </a:rPr>
              <a:t>timelines by March 2026.</a:t>
            </a:r>
            <a:endParaRPr lang="en-US" sz="1600" dirty="0">
              <a:latin typeface="Albertus Medium" panose="020E06020303040203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Integrate fee-related grievance tracking with ODIRS </a:t>
            </a:r>
            <a:r>
              <a:rPr lang="en-US" sz="1600" dirty="0" smtClean="0">
                <a:latin typeface="Albertus Medium" panose="020E0602030304020304" pitchFamily="34" charset="0"/>
              </a:rPr>
              <a:t>dashboard by May 2026.</a:t>
            </a:r>
            <a:endParaRPr lang="en-US" sz="1600" dirty="0">
              <a:latin typeface="Albertus Medium" panose="020E06020303040203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48EB4C-8246-D567-2560-F2B00521928B}"/>
              </a:ext>
            </a:extLst>
          </p:cNvPr>
          <p:cNvSpPr txBox="1"/>
          <p:nvPr/>
        </p:nvSpPr>
        <p:spPr>
          <a:xfrm>
            <a:off x="8545108" y="2910165"/>
            <a:ext cx="3128734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Increased revenue transparency.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Reduced extortion and illegal fees.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Improved taxpayer compliance.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lbertus Medium" panose="020E0602030304020304" pitchFamily="34" charset="0"/>
              </a:rPr>
              <a:t>Higher state revenue performance.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871499-B943-41EE-A84E-21E9E45E0904}"/>
              </a:ext>
            </a:extLst>
          </p:cNvPr>
          <p:cNvSpPr txBox="1"/>
          <p:nvPr/>
        </p:nvSpPr>
        <p:spPr>
          <a:xfrm>
            <a:off x="9890755" y="74063"/>
            <a:ext cx="19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ONDO STATE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4802" y="3220735"/>
            <a:ext cx="1686287" cy="167117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8394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596EE3B117D84BB20057355B904D48" ma:contentTypeVersion="16" ma:contentTypeDescription="Create a new document." ma:contentTypeScope="" ma:versionID="cb8f829f8fbdf454449f005b5989e977">
  <xsd:schema xmlns:xsd="http://www.w3.org/2001/XMLSchema" xmlns:xs="http://www.w3.org/2001/XMLSchema" xmlns:p="http://schemas.microsoft.com/office/2006/metadata/properties" xmlns:ns3="ced45369-401e-4192-8ba2-605745105997" xmlns:ns4="1943bc04-cc0f-4e21-939d-435ea00d8915" targetNamespace="http://schemas.microsoft.com/office/2006/metadata/properties" ma:root="true" ma:fieldsID="a5f224ec86b0b917e00cb1c1857db922" ns3:_="" ns4:_="">
    <xsd:import namespace="ced45369-401e-4192-8ba2-605745105997"/>
    <xsd:import namespace="1943bc04-cc0f-4e21-939d-435ea00d89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45369-401e-4192-8ba2-605745105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3bc04-cc0f-4e21-939d-435ea00d89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d45369-401e-4192-8ba2-605745105997" xsi:nil="true"/>
  </documentManagement>
</p:properties>
</file>

<file path=customXml/itemProps1.xml><?xml version="1.0" encoding="utf-8"?>
<ds:datastoreItem xmlns:ds="http://schemas.openxmlformats.org/officeDocument/2006/customXml" ds:itemID="{30C1ADB5-D951-412D-A750-7C7938A14F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5B86D1-A48F-49E3-AC7B-E0769FD27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45369-401e-4192-8ba2-605745105997"/>
    <ds:schemaRef ds:uri="1943bc04-cc0f-4e21-939d-435ea00d8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03DE7-0AE7-4A41-9170-77AF57E00A6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943bc04-cc0f-4e21-939d-435ea00d8915"/>
    <ds:schemaRef ds:uri="http://schemas.microsoft.com/office/2006/documentManagement/types"/>
    <ds:schemaRef ds:uri="http://schemas.microsoft.com/office/2006/metadata/properties"/>
    <ds:schemaRef ds:uri="ced45369-401e-4192-8ba2-605745105997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5702</TotalTime>
  <Words>1125</Words>
  <Application>Microsoft Office PowerPoint</Application>
  <PresentationFormat>Widescreen</PresentationFormat>
  <Paragraphs>183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Albertus Medium</vt:lpstr>
      <vt:lpstr>Aptos</vt:lpstr>
      <vt:lpstr>Aptos Display</vt:lpstr>
      <vt:lpstr>Arial</vt:lpstr>
      <vt:lpstr>Calibri</vt:lpstr>
      <vt:lpstr>Calibri (MS) Bold</vt:lpstr>
      <vt:lpstr>Segoe UI</vt:lpstr>
      <vt:lpstr>Segoe UI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Sanusi  Sanusi</dc:creator>
  <cp:lastModifiedBy>User</cp:lastModifiedBy>
  <cp:revision>104</cp:revision>
  <cp:lastPrinted>2025-11-16T18:03:04Z</cp:lastPrinted>
  <dcterms:created xsi:type="dcterms:W3CDTF">2025-08-07T11:22:05Z</dcterms:created>
  <dcterms:modified xsi:type="dcterms:W3CDTF">2025-12-23T13:54:30Z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bf45b6-5649-4236-82a3-f45024cd282e_Enabled">
    <vt:lpwstr>true</vt:lpwstr>
  </property>
  <property fmtid="{D5CDD505-2E9C-101B-9397-08002B2CF9AE}" pid="3" name="MSIP_Label_f1bf45b6-5649-4236-82a3-f45024cd282e_SetDate">
    <vt:lpwstr>2025-09-01T11:50:35Z</vt:lpwstr>
  </property>
  <property fmtid="{D5CDD505-2E9C-101B-9397-08002B2CF9AE}" pid="4" name="MSIP_Label_f1bf45b6-5649-4236-82a3-f45024cd282e_Method">
    <vt:lpwstr>Standard</vt:lpwstr>
  </property>
  <property fmtid="{D5CDD505-2E9C-101B-9397-08002B2CF9AE}" pid="5" name="MSIP_Label_f1bf45b6-5649-4236-82a3-f45024cd282e_Name">
    <vt:lpwstr>Official Use Only</vt:lpwstr>
  </property>
  <property fmtid="{D5CDD505-2E9C-101B-9397-08002B2CF9AE}" pid="6" name="MSIP_Label_f1bf45b6-5649-4236-82a3-f45024cd282e_SiteId">
    <vt:lpwstr>31a2fec0-266b-4c67-b56e-2796d8f59c36</vt:lpwstr>
  </property>
  <property fmtid="{D5CDD505-2E9C-101B-9397-08002B2CF9AE}" pid="7" name="MSIP_Label_f1bf45b6-5649-4236-82a3-f45024cd282e_ActionId">
    <vt:lpwstr>4f45daea-76c1-4393-955c-65d0134c1a47</vt:lpwstr>
  </property>
  <property fmtid="{D5CDD505-2E9C-101B-9397-08002B2CF9AE}" pid="8" name="MSIP_Label_f1bf45b6-5649-4236-82a3-f45024cd282e_ContentBits">
    <vt:lpwstr>2</vt:lpwstr>
  </property>
  <property fmtid="{D5CDD505-2E9C-101B-9397-08002B2CF9AE}" pid="9" name="MSIP_Label_f1bf45b6-5649-4236-82a3-f45024cd282e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Official Use Only</vt:lpwstr>
  </property>
  <property fmtid="{D5CDD505-2E9C-101B-9397-08002B2CF9AE}" pid="12" name="ContentTypeId">
    <vt:lpwstr>0x010100F4596EE3B117D84BB20057355B904D48</vt:lpwstr>
  </property>
</Properties>
</file>